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9" r:id="rId3"/>
    <p:sldId id="257" r:id="rId4"/>
    <p:sldId id="291" r:id="rId5"/>
    <p:sldId id="304" r:id="rId6"/>
    <p:sldId id="305" r:id="rId7"/>
    <p:sldId id="306" r:id="rId8"/>
    <p:sldId id="307" r:id="rId9"/>
    <p:sldId id="308" r:id="rId10"/>
    <p:sldId id="258" r:id="rId11"/>
    <p:sldId id="259" r:id="rId12"/>
    <p:sldId id="292" r:id="rId13"/>
    <p:sldId id="293" r:id="rId14"/>
    <p:sldId id="303" r:id="rId15"/>
    <p:sldId id="294" r:id="rId16"/>
    <p:sldId id="295" r:id="rId17"/>
    <p:sldId id="262" r:id="rId18"/>
    <p:sldId id="263" r:id="rId19"/>
    <p:sldId id="264" r:id="rId20"/>
    <p:sldId id="265" r:id="rId21"/>
    <p:sldId id="300" r:id="rId22"/>
    <p:sldId id="301" r:id="rId23"/>
    <p:sldId id="282" r:id="rId24"/>
    <p:sldId id="283" r:id="rId25"/>
    <p:sldId id="284" r:id="rId26"/>
    <p:sldId id="285" r:id="rId27"/>
    <p:sldId id="296" r:id="rId28"/>
    <p:sldId id="297" r:id="rId29"/>
    <p:sldId id="298" r:id="rId30"/>
    <p:sldId id="299" r:id="rId31"/>
    <p:sldId id="287" r:id="rId32"/>
    <p:sldId id="286" r:id="rId33"/>
    <p:sldId id="266" r:id="rId34"/>
    <p:sldId id="288" r:id="rId35"/>
    <p:sldId id="268" r:id="rId36"/>
    <p:sldId id="269" r:id="rId37"/>
    <p:sldId id="270" r:id="rId38"/>
    <p:sldId id="271" r:id="rId39"/>
    <p:sldId id="280" r:id="rId40"/>
    <p:sldId id="281" r:id="rId41"/>
    <p:sldId id="289" r:id="rId42"/>
    <p:sldId id="290" r:id="rId4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E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44" autoAdjust="0"/>
    <p:restoredTop sz="97412" autoAdjust="0"/>
  </p:normalViewPr>
  <p:slideViewPr>
    <p:cSldViewPr snapToGrid="0">
      <p:cViewPr varScale="1">
        <p:scale>
          <a:sx n="63" d="100"/>
          <a:sy n="63" d="100"/>
        </p:scale>
        <p:origin x="1723"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514AB-975B-438D-A78B-21C88A58F50E}" type="datetimeFigureOut">
              <a:rPr lang="es-MX" smtClean="0"/>
              <a:pPr/>
              <a:t>29/08/2017</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579FF-056C-4222-BB0A-CEACE80ADA05}" type="slidenum">
              <a:rPr lang="es-MX" smtClean="0"/>
              <a:pPr/>
              <a:t>‹Nº›</a:t>
            </a:fld>
            <a:endParaRPr lang="es-MX" dirty="0"/>
          </a:p>
        </p:txBody>
      </p:sp>
    </p:spTree>
    <p:extLst>
      <p:ext uri="{BB962C8B-B14F-4D97-AF65-F5344CB8AC3E}">
        <p14:creationId xmlns:p14="http://schemas.microsoft.com/office/powerpoint/2010/main" val="413702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A67C7D8F-2B5A-48AB-B36A-97529D4B1106}" type="datetime1">
              <a:rPr lang="es-MX" smtClean="0"/>
              <a:pPr/>
              <a:t>29/08/2017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F548B1A-BF72-4F07-8142-09312EDCD0F3}" type="datetime1">
              <a:rPr lang="es-MX" smtClean="0"/>
              <a:pPr/>
              <a:t>29/08/2017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FA9DBC8-C92A-45A7-9684-9B3946B04C5A}" type="datetime1">
              <a:rPr lang="es-MX" smtClean="0"/>
              <a:pPr/>
              <a:t>29/08/2017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DFBE83E-501D-4F50-9477-8CF9C835AA0E}" type="datetime1">
              <a:rPr lang="es-MX" smtClean="0"/>
              <a:pPr/>
              <a:t>29/08/2017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B327756-3495-4BF3-8B2B-37AF847D21E2}" type="datetime1">
              <a:rPr lang="es-MX" smtClean="0"/>
              <a:pPr/>
              <a:t>29/08/2017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DECFB9A-9523-4F74-9FDA-11047B4EA6E2}" type="datetime1">
              <a:rPr lang="es-MX" smtClean="0"/>
              <a:pPr/>
              <a:t>29/08/2017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67C5A8F-BCBF-40AA-995E-1E9520E2F0AC}" type="datetime1">
              <a:rPr lang="es-MX" smtClean="0"/>
              <a:pPr/>
              <a:t>29/08/2017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B9AB667-2B91-434A-ACBE-CB79C8860AB2}" type="datetime1">
              <a:rPr lang="es-MX" smtClean="0"/>
              <a:pPr/>
              <a:t>29/08/2017</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33D64E-F8CE-459A-A5F5-3BDEB0F95E0F}" type="datetime1">
              <a:rPr lang="es-MX" smtClean="0"/>
              <a:pPr/>
              <a:t>29/08/2017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069D0D5-3C16-4FC4-B345-EABE824A79F9}" type="datetime1">
              <a:rPr lang="es-MX" smtClean="0"/>
              <a:pPr/>
              <a:t>29/08/2017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D34BE64-E694-4EBF-A678-F68A4A9986C9}" type="datetime1">
              <a:rPr lang="es-MX" smtClean="0"/>
              <a:pPr/>
              <a:t>29/08/2017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95D08BA-3A75-4D19-A3AE-E3A579103522}"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D8059-670F-4B65-9CE7-F1E36B7AEEF6}" type="datetime1">
              <a:rPr lang="es-MX" smtClean="0"/>
              <a:pPr/>
              <a:t>29/08/2017</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D08BA-3A75-4D19-A3AE-E3A57910352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34" Type="http://schemas.openxmlformats.org/officeDocument/2006/relationships/image" Target="../media/image32.jpeg"/><Relationship Id="rId7" Type="http://schemas.openxmlformats.org/officeDocument/2006/relationships/image" Target="../media/image7.png"/><Relationship Id="rId12" Type="http://schemas.openxmlformats.org/officeDocument/2006/relationships/hyperlink" Target="http://www.google.com.mx/url?sa=i&amp;rct=j&amp;q=&amp;esrc=s&amp;frm=1&amp;source=images&amp;cd=&amp;cad=rja&amp;docid=VDHrDxMGNZeYrM&amp;tbnid=Lqe2TzLWCBGjLM:&amp;ved=0CAUQjRw&amp;url=http://www.economia.com.mx/gmd.htm&amp;ei=3u-DUfr2AYOE9QSwpQE&amp;bvm=bv.45960087,d.dmQ&amp;psig=AFQjCNEKNqnvc1eGBWBrEU6YB3lKorGHDQ&amp;ust=1367687510961073" TargetMode="External"/><Relationship Id="rId17" Type="http://schemas.openxmlformats.org/officeDocument/2006/relationships/image" Target="../media/image16.jpeg"/><Relationship Id="rId25" Type="http://schemas.openxmlformats.org/officeDocument/2006/relationships/image" Target="../media/image24.png"/><Relationship Id="rId33" Type="http://schemas.microsoft.com/office/2007/relationships/hdphoto" Target="../media/hdphoto1.wdp"/><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36.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429000" y="47386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sp>
        <p:nvSpPr>
          <p:cNvPr id="6" name="Text Box 34"/>
          <p:cNvSpPr txBox="1">
            <a:spLocks noChangeArrowheads="1"/>
          </p:cNvSpPr>
          <p:nvPr/>
        </p:nvSpPr>
        <p:spPr bwMode="auto">
          <a:xfrm>
            <a:off x="4572000" y="5125517"/>
            <a:ext cx="4343400" cy="923330"/>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Proyecto de implementación del sistema SET para la automatización de la Tesorería Corporativa</a:t>
            </a: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74"/>
          <p:cNvPicPr>
            <a:picLocks noChangeAspect="1" noChangeArrowheads="1"/>
          </p:cNvPicPr>
          <p:nvPr/>
        </p:nvPicPr>
        <p:blipFill>
          <a:blip r:embed="rId2" cstate="print"/>
          <a:srcRect/>
          <a:stretch>
            <a:fillRect/>
          </a:stretch>
        </p:blipFill>
        <p:spPr bwMode="auto">
          <a:xfrm>
            <a:off x="0" y="1988840"/>
            <a:ext cx="4368800" cy="2913063"/>
          </a:xfrm>
          <a:prstGeom prst="rect">
            <a:avLst/>
          </a:prstGeom>
          <a:noFill/>
          <a:ln w="9525">
            <a:noFill/>
            <a:miter lim="800000"/>
            <a:headEnd/>
            <a:tailEnd/>
          </a:ln>
        </p:spPr>
      </p:pic>
      <p:sp>
        <p:nvSpPr>
          <p:cNvPr id="19" name="Rectangle 35"/>
          <p:cNvSpPr txBox="1">
            <a:spLocks noChangeArrowheads="1"/>
          </p:cNvSpPr>
          <p:nvPr/>
        </p:nvSpPr>
        <p:spPr>
          <a:xfrm>
            <a:off x="4211960" y="1440160"/>
            <a:ext cx="4788024" cy="764704"/>
          </a:xfrm>
          <a:prstGeom prst="rect">
            <a:avLst/>
          </a:prstGeom>
        </p:spPr>
        <p:txBody>
          <a:bodyPr vert="horz" lIns="91440" tIns="45720" rIns="91440" bIns="45720" rtlCol="0" anchor="ctr">
            <a:normAutofit/>
          </a:bodyPr>
          <a:lstStyle/>
          <a:p>
            <a:pPr marL="1588" marR="0" lvl="0" indent="0" algn="r" defTabSz="914400" rtl="0" eaLnBrk="1" fontAlgn="auto" latinLnBrk="0" hangingPunct="1">
              <a:lnSpc>
                <a:spcPct val="100000"/>
              </a:lnSpc>
              <a:spcBef>
                <a:spcPct val="0"/>
              </a:spcBef>
              <a:spcAft>
                <a:spcPts val="0"/>
              </a:spcAft>
              <a:buClrTx/>
              <a:buSzTx/>
              <a:buFontTx/>
              <a:buNone/>
              <a:tabLst/>
              <a:defRPr/>
            </a:pPr>
            <a:r>
              <a:rPr kumimoji="0" lang="es-ES_tradnl" sz="24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Presentación del proyecto</a:t>
            </a:r>
          </a:p>
        </p:txBody>
      </p:sp>
      <p:sp>
        <p:nvSpPr>
          <p:cNvPr id="13" name="Rectangle 37"/>
          <p:cNvSpPr>
            <a:spLocks noChangeArrowheads="1"/>
          </p:cNvSpPr>
          <p:nvPr/>
        </p:nvSpPr>
        <p:spPr bwMode="auto">
          <a:xfrm>
            <a:off x="250825" y="333375"/>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8" name="Picture 32"/>
          <p:cNvPicPr>
            <a:picLocks noChangeAspect="1" noChangeArrowheads="1"/>
          </p:cNvPicPr>
          <p:nvPr/>
        </p:nvPicPr>
        <p:blipFill>
          <a:blip r:embed="rId4" cstate="print"/>
          <a:srcRect/>
          <a:stretch>
            <a:fillRect/>
          </a:stretch>
        </p:blipFill>
        <p:spPr bwMode="auto">
          <a:xfrm>
            <a:off x="536242" y="458628"/>
            <a:ext cx="1143000" cy="814388"/>
          </a:xfrm>
          <a:prstGeom prst="rect">
            <a:avLst/>
          </a:prstGeom>
          <a:noFill/>
          <a:ln w="9525">
            <a:noFill/>
            <a:round/>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172819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Egresos:</a:t>
            </a:r>
          </a:p>
        </p:txBody>
      </p:sp>
      <p:sp>
        <p:nvSpPr>
          <p:cNvPr id="21" name="Text Box 40"/>
          <p:cNvSpPr txBox="1">
            <a:spLocks noChangeArrowheads="1"/>
          </p:cNvSpPr>
          <p:nvPr/>
        </p:nvSpPr>
        <p:spPr bwMode="auto">
          <a:xfrm>
            <a:off x="323528" y="2276872"/>
            <a:ext cx="8640960" cy="5632312"/>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Llevar a cabo la ejecución de pagos de todas las compañias de grupo en forma centralizada, contemplando todos los escenarios posibles de pago con toda la red de bancos nacionales y extranjeros, (Transferencias, cheque electrónico, cheque ocurre, cargo en cuenta, factoraje), teniendo enlace automático con el módulo de divisas para ejectuar de la mejor forma la compra de la moneda de pago (Compra de transfer) y compensando la partirtida en forma automática en SAP sólo con la confirmación de parte del banco, llevando un control automático de los rechazos.</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Autorización electrónica de las propuestas enlazadas del ERP a 3 niveles.</a:t>
            </a:r>
          </a:p>
          <a:p>
            <a:pPr marL="285750" indent="-285750" algn="just">
              <a:buClr>
                <a:srgbClr val="008000"/>
              </a:buClr>
              <a:buFont typeface="Arial"/>
              <a:buChar char="•"/>
            </a:pPr>
            <a:r>
              <a:rPr lang="es-MX" sz="1600" dirty="0">
                <a:solidFill>
                  <a:schemeClr val="tx2">
                    <a:lumMod val="75000"/>
                  </a:schemeClr>
                </a:solidFill>
              </a:rPr>
              <a:t>Confirmación automática al proveedor vía email de los pagos confirmados por el banco.</a:t>
            </a:r>
          </a:p>
          <a:p>
            <a:pPr marL="285750" indent="-285750" algn="just">
              <a:buClr>
                <a:srgbClr val="008000"/>
              </a:buClr>
              <a:buFont typeface="Arial"/>
              <a:buChar char="•"/>
            </a:pPr>
            <a:r>
              <a:rPr lang="es-MX" sz="1600" dirty="0">
                <a:solidFill>
                  <a:schemeClr val="tx2">
                    <a:lumMod val="75000"/>
                  </a:schemeClr>
                </a:solidFill>
              </a:rPr>
              <a:t>Ejecución de pagos cruzados (pesos/divisas) ó (divisas/pesos) e intercompañias.</a:t>
            </a:r>
          </a:p>
          <a:p>
            <a:pPr marL="285750" indent="-285750" algn="just">
              <a:buClr>
                <a:srgbClr val="008000"/>
              </a:buClr>
              <a:buFont typeface="Arial"/>
              <a:buChar char="•"/>
            </a:pPr>
            <a:r>
              <a:rPr lang="es-MX" sz="1600" dirty="0">
                <a:solidFill>
                  <a:schemeClr val="tx2">
                    <a:lumMod val="75000"/>
                  </a:schemeClr>
                </a:solidFill>
              </a:rPr>
              <a:t>Enlace automático con los módulos de posición y flujo de efectivo para la afectación en línea de los saldos bancarios y flujo real, para determinar el excende de caja a invertir por Co_inversión.</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10</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72891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172819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Egresos:</a:t>
            </a:r>
          </a:p>
        </p:txBody>
      </p:sp>
      <p:sp>
        <p:nvSpPr>
          <p:cNvPr id="21" name="Text Box 40"/>
          <p:cNvSpPr txBox="1">
            <a:spLocks noChangeArrowheads="1"/>
          </p:cNvSpPr>
          <p:nvPr/>
        </p:nvSpPr>
        <p:spPr bwMode="auto">
          <a:xfrm>
            <a:off x="323528" y="2276872"/>
            <a:ext cx="8640960" cy="5324536"/>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Conexión bancaria con la mejor tecnología existente (Buzones inteligentes o host to Host), para la eliminación del manipuleo de achivos de dispersión, bajo esta tecnología  el usuario nunca ve ni puede minupular los archivos bancarios. </a:t>
            </a:r>
          </a:p>
          <a:p>
            <a:pPr marL="285750" indent="-285750" algn="just">
              <a:buClr>
                <a:srgbClr val="008000"/>
              </a:buClr>
              <a:buFont typeface="Arial"/>
              <a:buChar char="•"/>
            </a:pPr>
            <a:r>
              <a:rPr lang="es-MX" sz="1600" dirty="0">
                <a:solidFill>
                  <a:schemeClr val="tx2">
                    <a:lumMod val="75000"/>
                  </a:schemeClr>
                </a:solidFill>
              </a:rPr>
              <a:t>Generación de la información para la determinación automática del fondeo a las cuentas pagadoras por compañia, con enlace al módulo de Co_inversión.</a:t>
            </a:r>
          </a:p>
          <a:p>
            <a:pPr marL="285750" indent="-285750" algn="just">
              <a:buClr>
                <a:srgbClr val="008000"/>
              </a:buClr>
              <a:buFont typeface="Arial"/>
              <a:buChar char="•"/>
            </a:pPr>
            <a:r>
              <a:rPr lang="es-MX" sz="1600" dirty="0">
                <a:solidFill>
                  <a:schemeClr val="tx2">
                    <a:lumMod val="75000"/>
                  </a:schemeClr>
                </a:solidFill>
              </a:rPr>
              <a:t>Enlace automático con el módulo de compra y venta de divisas para la compra de tranfer.</a:t>
            </a:r>
          </a:p>
          <a:p>
            <a:pPr marL="285750" indent="-285750" algn="just">
              <a:buClr>
                <a:srgbClr val="008000"/>
              </a:buClr>
              <a:buFont typeface="Arial"/>
              <a:buChar char="•"/>
            </a:pPr>
            <a:r>
              <a:rPr lang="es-MX" sz="1600" dirty="0">
                <a:solidFill>
                  <a:schemeClr val="tx2">
                    <a:lumMod val="75000"/>
                  </a:schemeClr>
                </a:solidFill>
              </a:rPr>
              <a:t>Enlace automático con el módulo de cheques electrónicos y caja, para la distribución e impresión a nivel nacional de los cheques a imprimir, con firmas electrónicas. </a:t>
            </a:r>
          </a:p>
          <a:p>
            <a:pPr marL="285750" indent="-285750" algn="just">
              <a:buClr>
                <a:srgbClr val="008000"/>
              </a:buClr>
              <a:buFont typeface="Arial"/>
              <a:buChar char="•"/>
            </a:pPr>
            <a:r>
              <a:rPr lang="es-MX" sz="1600" dirty="0">
                <a:solidFill>
                  <a:schemeClr val="tx2">
                    <a:lumMod val="75000"/>
                  </a:schemeClr>
                </a:solidFill>
              </a:rPr>
              <a:t>Enlace automático con el módulo de conciliaciones bancarias y contables si fuera el caso, para preparar la información necesaria para llevar a cabo las conciliaciones correctamente y en automático por concepto de egresos.</a:t>
            </a:r>
          </a:p>
          <a:p>
            <a:pPr marL="285750" indent="-285750" algn="just">
              <a:buClr>
                <a:srgbClr val="008000"/>
              </a:buClr>
              <a:buFont typeface="Arial"/>
              <a:buChar char="•"/>
            </a:pPr>
            <a:r>
              <a:rPr lang="es-MX" sz="1600" dirty="0">
                <a:solidFill>
                  <a:schemeClr val="tx2">
                    <a:lumMod val="75000"/>
                  </a:schemeClr>
                </a:solidFill>
              </a:rPr>
              <a:t>Generación de estadísticas y reportes diarios (Pagos por cupos, pagos globales, reporte de pasivos, etc), a cuaquier nivel, operativo o ejecutivo.</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11</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234042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251520" y="1535584"/>
            <a:ext cx="5256584" cy="5252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Cheque</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 Electrónico:</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251520" y="1951086"/>
            <a:ext cx="8640960" cy="5078314"/>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Auque sabemos y conocemos que este medio de pago tiende a disminuir, es de todos conocido que no puede desaparecer, ya que exísten muchos conceptos de pago que exíge este medio, por lo es necesario controlar y ejecutar los pagos por Cheque de una menera segura y óptima de todas las empresas del Grupo que utilicen este producto en cualquier banco, permitiendo imprimir en forma remota y segura los cheques (Toda la república Mexicana) en las áreas de caja, autorizados en forma mancomunada y con firma electrónica desde el Corporativo en el DF,  eliminando bajo este esquema las “Chequeras locales” en las regiones y disminuyendo y centralizando los firmantes, utilizando un solo papel por Banco, desaparenciendo con este el concepto los talonarios de chequeras y fírmas autógrafas, así como el proceso de firmas actual.</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específicos: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Se utiliza un sólo papel que el banco proporciona para todas las chequeras pagadoras, con las medidas de seguridad que la banca nacional y las autoridades exígen.</a:t>
            </a:r>
          </a:p>
          <a:p>
            <a:pPr marL="285750" indent="-285750" algn="just">
              <a:buClr>
                <a:srgbClr val="008000"/>
              </a:buClr>
              <a:buFont typeface="Arial"/>
              <a:buChar char="•"/>
            </a:pPr>
            <a:r>
              <a:rPr lang="es-MX" sz="1600" dirty="0">
                <a:solidFill>
                  <a:schemeClr val="tx2">
                    <a:lumMod val="75000"/>
                  </a:schemeClr>
                </a:solidFill>
              </a:rPr>
              <a:t>La impresión es remota, eliminando los procesos locales existentes, asi como los firmantes y las chequeras.   </a:t>
            </a:r>
          </a:p>
          <a:p>
            <a:pPr marL="285750" indent="-285750" algn="just">
              <a:buClr>
                <a:srgbClr val="008000"/>
              </a:buClr>
              <a:buFont typeface="Arial"/>
              <a:buChar cha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 </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12</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92631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680520" cy="504056"/>
          </a:xfrm>
          <a:prstGeom prst="rect">
            <a:avLst/>
          </a:prstGeom>
        </p:spPr>
        <p:txBody>
          <a:bodyPr vert="horz" lIns="91440" tIns="45720" rIns="91440" bIns="45720" rtlCol="0" anchor="ctr">
            <a:normAutofit/>
          </a:bodyPr>
          <a:lstStyle/>
          <a:p>
            <a:pPr marL="1588" lvl="0">
              <a:spcBef>
                <a:spcPct val="0"/>
              </a:spcBef>
              <a:defRPr/>
            </a:pPr>
            <a:r>
              <a:rPr lang="es-ES_tradnl" sz="2000" noProof="0" dirty="0">
                <a:solidFill>
                  <a:schemeClr val="tx2">
                    <a:lumMod val="75000"/>
                  </a:schemeClr>
                </a:solidFill>
                <a:latin typeface="Tahoma" pitchFamily="34" charset="0"/>
              </a:rPr>
              <a:t>Cheque Electrónico:</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323528" y="2155497"/>
            <a:ext cx="8640960" cy="4524316"/>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específicos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Este módulo al momento de la entrega del cheque, solicita en forma automática el fondeo requerido y es exacto, buscando eliminar los saldos improductivos en las cuentas.</a:t>
            </a:r>
          </a:p>
          <a:p>
            <a:pPr marL="285750" indent="-285750" algn="just">
              <a:buClr>
                <a:srgbClr val="008000"/>
              </a:buClr>
              <a:buFont typeface="Arial"/>
              <a:buChar char="•"/>
            </a:pPr>
            <a:r>
              <a:rPr lang="es-MX" sz="1600" dirty="0">
                <a:solidFill>
                  <a:schemeClr val="tx2">
                    <a:lumMod val="75000"/>
                  </a:schemeClr>
                </a:solidFill>
              </a:rPr>
              <a:t>Este esquema utiliza firmas digitalizdas, actualmente valido en el proceso de pago a nivel nacional ya sea en sucursales bancarias o en la cámara de compensación, utilizando firmas las electrónicas de los directores firmantes autorizados.</a:t>
            </a:r>
          </a:p>
          <a:p>
            <a:pPr marL="285750" indent="-285750" algn="just">
              <a:buClr>
                <a:srgbClr val="008000"/>
              </a:buClr>
              <a:buFont typeface="Arial"/>
              <a:buChar char="•"/>
            </a:pPr>
            <a:r>
              <a:rPr lang="es-MX" sz="1600" dirty="0">
                <a:solidFill>
                  <a:schemeClr val="tx2">
                    <a:lumMod val="75000"/>
                  </a:schemeClr>
                </a:solidFill>
              </a:rPr>
              <a:t>Se elimina la custodia de cheques ya que el proceso determina que sólo se deben imprimir los cheques que pasan a recoger y los demás se mantienen en el sistema, evitando fondeos y controles innecesarios.</a:t>
            </a:r>
          </a:p>
          <a:p>
            <a:pPr marL="285750" indent="-285750" algn="just">
              <a:buClr>
                <a:srgbClr val="008000"/>
              </a:buClr>
              <a:buFont typeface="Arial"/>
              <a:buChar char="•"/>
            </a:pPr>
            <a:r>
              <a:rPr lang="es-MX" sz="1600" dirty="0">
                <a:solidFill>
                  <a:schemeClr val="tx2">
                    <a:lumMod val="75000"/>
                  </a:schemeClr>
                </a:solidFill>
              </a:rPr>
              <a:t>Tiene enlace con los módulos de posición de bancos y con el de flujo de efectivo para la afectación de los saldos en línea de los cheques cobrados.</a:t>
            </a:r>
          </a:p>
          <a:p>
            <a:pPr marL="285750" indent="-285750" algn="just">
              <a:buClr>
                <a:srgbClr val="008000"/>
              </a:buClr>
              <a:buFont typeface="Arial"/>
              <a:buChar char="•"/>
            </a:pPr>
            <a:r>
              <a:rPr lang="es-MX" sz="1600" dirty="0">
                <a:solidFill>
                  <a:schemeClr val="tx2">
                    <a:lumMod val="75000"/>
                  </a:schemeClr>
                </a:solidFill>
              </a:rPr>
              <a:t>Tiene enlace con el módulo de conciliaciones para llevar a cabo la conciliación y control de los cheques en transito y cobrados.</a:t>
            </a:r>
          </a:p>
          <a:p>
            <a:pPr marL="285750" indent="-285750" algn="just">
              <a:buClr>
                <a:srgbClr val="008000"/>
              </a:buClr>
              <a:buFont typeface="Arial"/>
              <a:buChar char="•"/>
            </a:pPr>
            <a:r>
              <a:rPr lang="es-MX" sz="1600" dirty="0">
                <a:solidFill>
                  <a:schemeClr val="tx2">
                    <a:lumMod val="75000"/>
                  </a:schemeClr>
                </a:solidFill>
              </a:rPr>
              <a:t>Genera la póliza contable correspondiente, ya sea para el fondeo así como por el cheque en transito o cobrando, según se defina.</a:t>
            </a:r>
          </a:p>
          <a:p>
            <a:pPr marL="285750" indent="-285750" algn="just">
              <a:buClr>
                <a:srgbClr val="008000"/>
              </a:buClr>
              <a:buFont typeface="Arial"/>
              <a:buChar char="•"/>
            </a:pPr>
            <a:r>
              <a:rPr lang="es-MX" sz="1600" dirty="0">
                <a:solidFill>
                  <a:schemeClr val="tx2">
                    <a:lumMod val="75000"/>
                  </a:schemeClr>
                </a:solidFill>
              </a:rPr>
              <a:t>Proporciona diferentes reportes para la operación diaria, detallados o concentrados.</a:t>
            </a:r>
          </a:p>
          <a:p>
            <a:pPr algn="just">
              <a:buClr>
                <a:srgbClr val="008000"/>
              </a:buClr>
            </a:pPr>
            <a:endParaRPr lang="es-MX" sz="16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13</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56126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553200" y="6550299"/>
            <a:ext cx="2133600" cy="365125"/>
          </a:xfrm>
        </p:spPr>
        <p:txBody>
          <a:bodyPr/>
          <a:lstStyle/>
          <a:p>
            <a:fld id="{C95D08BA-3A75-4D19-A3AE-E3A579103522}" type="slidenum">
              <a:rPr lang="es-MX" smtClean="0"/>
              <a:pPr/>
              <a:t>14</a:t>
            </a:fld>
            <a:endParaRPr lang="es-MX" dirty="0"/>
          </a:p>
        </p:txBody>
      </p:sp>
      <p:graphicFrame>
        <p:nvGraphicFramePr>
          <p:cNvPr id="5" name="Object 0"/>
          <p:cNvGraphicFramePr>
            <a:graphicFrameLocks noGrp="1" noChangeAspect="1"/>
          </p:cNvGraphicFramePr>
          <p:nvPr>
            <p:extLst>
              <p:ext uri="{D42A27DB-BD31-4B8C-83A1-F6EECF244321}">
                <p14:modId xmlns:p14="http://schemas.microsoft.com/office/powerpoint/2010/main" val="3473670035"/>
              </p:ext>
            </p:extLst>
          </p:nvPr>
        </p:nvGraphicFramePr>
        <p:xfrm>
          <a:off x="2286000" y="1660799"/>
          <a:ext cx="3978275" cy="4933950"/>
        </p:xfrm>
        <a:graphic>
          <a:graphicData uri="http://schemas.openxmlformats.org/presentationml/2006/ole">
            <mc:AlternateContent xmlns:mc="http://schemas.openxmlformats.org/markup-compatibility/2006">
              <mc:Choice xmlns:v="urn:schemas-microsoft-com:vml" Requires="v">
                <p:oleObj spid="_x0000_s2084" name="Imagen de mapa de bits" r:id="rId3" imgW="4315427" imgH="5544324" progId="">
                  <p:embed/>
                </p:oleObj>
              </mc:Choice>
              <mc:Fallback>
                <p:oleObj name="Imagen de mapa de bits" r:id="rId3" imgW="4315427" imgH="5544324" progId="">
                  <p:embed/>
                  <p:pic>
                    <p:nvPicPr>
                      <p:cNvPr id="0" name=""/>
                      <p:cNvPicPr>
                        <a:picLocks noGrp="1"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2286000" y="1660799"/>
                        <a:ext cx="39782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AutoShape 10"/>
          <p:cNvSpPr>
            <a:spLocks noChangeArrowheads="1"/>
          </p:cNvSpPr>
          <p:nvPr/>
        </p:nvSpPr>
        <p:spPr bwMode="auto">
          <a:xfrm>
            <a:off x="127410" y="2208874"/>
            <a:ext cx="2392362" cy="3166675"/>
          </a:xfrm>
          <a:prstGeom prst="wedgeRoundRectCallout">
            <a:avLst>
              <a:gd name="adj1" fmla="val 50370"/>
              <a:gd name="adj2" fmla="val 24051"/>
              <a:gd name="adj3" fmla="val 16667"/>
            </a:avLst>
          </a:prstGeom>
          <a:solidFill>
            <a:schemeClr val="bg1">
              <a:lumMod val="95000"/>
            </a:schemeClr>
          </a:solidFill>
          <a:ln w="19050">
            <a:solidFill>
              <a:srgbClr val="000000"/>
            </a:solidFill>
            <a:miter lim="800000"/>
            <a:headEnd/>
            <a:tailEnd/>
          </a:ln>
        </p:spPr>
        <p:txBody>
          <a:bodyPr wrap="square" anchor="ctr">
            <a:spAutoFit/>
          </a:bodyPr>
          <a:lstStyle/>
          <a:p>
            <a:pPr algn="l" eaLnBrk="0" hangingPunct="0">
              <a:lnSpc>
                <a:spcPct val="100000"/>
              </a:lnSpc>
              <a:buSzPts val="1000"/>
              <a:buFont typeface="Arial" charset="0"/>
              <a:buChar char="•"/>
              <a:defRPr/>
            </a:pPr>
            <a:r>
              <a:rPr lang="es-ES" sz="1200" dirty="0">
                <a:solidFill>
                  <a:srgbClr val="000000"/>
                </a:solidFill>
                <a:latin typeface="Arial" charset="0"/>
              </a:rPr>
              <a:t> Esta herramienta permite:</a:t>
            </a:r>
          </a:p>
          <a:p>
            <a:pPr algn="l" eaLnBrk="0" hangingPunct="0">
              <a:lnSpc>
                <a:spcPct val="100000"/>
              </a:lnSpc>
              <a:buFontTx/>
              <a:buNone/>
              <a:defRPr/>
            </a:pPr>
            <a:endParaRPr lang="es-ES" sz="800" b="0" dirty="0">
              <a:solidFill>
                <a:srgbClr val="000000"/>
              </a:solidFill>
              <a:latin typeface="Arial" charset="0"/>
            </a:endParaRPr>
          </a:p>
          <a:p>
            <a:pPr algn="just" eaLnBrk="0" hangingPunct="0">
              <a:lnSpc>
                <a:spcPct val="100000"/>
              </a:lnSpc>
              <a:buSzPts val="800"/>
              <a:buFont typeface="Arial" charset="0"/>
              <a:buChar char="•"/>
              <a:defRPr/>
            </a:pPr>
            <a:r>
              <a:rPr lang="es-ES" sz="1100" b="0" dirty="0">
                <a:solidFill>
                  <a:srgbClr val="000000"/>
                </a:solidFill>
                <a:latin typeface="Arial" charset="0"/>
              </a:rPr>
              <a:t>  Mantener el control de las operaciones realizadas de manera, manteniendo la seguridad del proceso.</a:t>
            </a:r>
          </a:p>
          <a:p>
            <a:pPr algn="just" eaLnBrk="0" hangingPunct="0">
              <a:lnSpc>
                <a:spcPct val="100000"/>
              </a:lnSpc>
              <a:buFontTx/>
              <a:buNone/>
              <a:defRPr/>
            </a:pPr>
            <a:endParaRPr lang="es-ES" sz="1100" b="0" dirty="0">
              <a:solidFill>
                <a:srgbClr val="000000"/>
              </a:solidFill>
              <a:latin typeface="Arial" charset="0"/>
            </a:endParaRPr>
          </a:p>
          <a:p>
            <a:pPr algn="just" eaLnBrk="0" hangingPunct="0">
              <a:lnSpc>
                <a:spcPct val="100000"/>
              </a:lnSpc>
              <a:buSzPts val="800"/>
              <a:buFont typeface="Arial" charset="0"/>
              <a:buChar char="•"/>
              <a:defRPr/>
            </a:pPr>
            <a:r>
              <a:rPr lang="es-ES" sz="1100" b="0" dirty="0">
                <a:solidFill>
                  <a:srgbClr val="000000"/>
                </a:solidFill>
                <a:latin typeface="Arial" charset="0"/>
              </a:rPr>
              <a:t> Generar el archivo de seguridad (cheque protegido), con lo que el banco protege y libera los cheques para ser pagados.</a:t>
            </a:r>
          </a:p>
          <a:p>
            <a:pPr algn="just" eaLnBrk="0" hangingPunct="0">
              <a:lnSpc>
                <a:spcPct val="100000"/>
              </a:lnSpc>
              <a:buFontTx/>
              <a:buNone/>
              <a:defRPr/>
            </a:pPr>
            <a:endParaRPr lang="es-ES" sz="1100" b="0" dirty="0">
              <a:solidFill>
                <a:srgbClr val="000000"/>
              </a:solidFill>
              <a:latin typeface="Arial" charset="0"/>
            </a:endParaRPr>
          </a:p>
          <a:p>
            <a:pPr algn="just" eaLnBrk="0" hangingPunct="0">
              <a:lnSpc>
                <a:spcPct val="100000"/>
              </a:lnSpc>
              <a:buSzPts val="800"/>
              <a:buFont typeface="Arial" charset="0"/>
              <a:buChar char="•"/>
              <a:defRPr/>
            </a:pPr>
            <a:r>
              <a:rPr lang="es-ES" sz="1100" b="0" dirty="0">
                <a:solidFill>
                  <a:srgbClr val="000000"/>
                </a:solidFill>
                <a:latin typeface="Arial" charset="0"/>
              </a:rPr>
              <a:t> Permite la re-impresión de cheques.</a:t>
            </a:r>
            <a:endParaRPr lang="es-MX" sz="1100" b="0" dirty="0">
              <a:solidFill>
                <a:srgbClr val="000000"/>
              </a:solidFill>
              <a:latin typeface="Arial" charset="0"/>
            </a:endParaRPr>
          </a:p>
          <a:p>
            <a:pPr algn="l" eaLnBrk="0" hangingPunct="0">
              <a:lnSpc>
                <a:spcPct val="100000"/>
              </a:lnSpc>
              <a:buSzPts val="800"/>
              <a:buFont typeface="Arial" charset="0"/>
              <a:buChar char="•"/>
              <a:defRPr/>
            </a:pPr>
            <a:endParaRPr lang="es-MX" sz="1100" b="0" dirty="0">
              <a:solidFill>
                <a:srgbClr val="000000"/>
              </a:solidFill>
              <a:latin typeface="Arial" charset="0"/>
            </a:endParaRPr>
          </a:p>
          <a:p>
            <a:pPr algn="l" eaLnBrk="0" hangingPunct="0">
              <a:lnSpc>
                <a:spcPct val="100000"/>
              </a:lnSpc>
              <a:buSzPts val="800"/>
              <a:buFont typeface="Arial" charset="0"/>
              <a:buChar char="•"/>
              <a:defRPr/>
            </a:pPr>
            <a:endParaRPr lang="es-ES" sz="1100" b="0" dirty="0">
              <a:solidFill>
                <a:srgbClr val="000000"/>
              </a:solidFill>
              <a:latin typeface="Arial" charset="0"/>
            </a:endParaRPr>
          </a:p>
        </p:txBody>
      </p:sp>
      <p:sp>
        <p:nvSpPr>
          <p:cNvPr id="7" name="AutoShape 12"/>
          <p:cNvSpPr>
            <a:spLocks noChangeArrowheads="1"/>
          </p:cNvSpPr>
          <p:nvPr/>
        </p:nvSpPr>
        <p:spPr bwMode="auto">
          <a:xfrm>
            <a:off x="6096000" y="1628800"/>
            <a:ext cx="2859088" cy="5098019"/>
          </a:xfrm>
          <a:prstGeom prst="wedgeRoundRectCallout">
            <a:avLst>
              <a:gd name="adj1" fmla="val -49884"/>
              <a:gd name="adj2" fmla="val 27606"/>
              <a:gd name="adj3" fmla="val 16667"/>
            </a:avLst>
          </a:prstGeom>
          <a:solidFill>
            <a:schemeClr val="bg1">
              <a:lumMod val="95000"/>
            </a:schemeClr>
          </a:solidFill>
          <a:ln w="19050">
            <a:solidFill>
              <a:srgbClr val="000000"/>
            </a:solidFill>
            <a:miter lim="800000"/>
            <a:headEnd/>
            <a:tailEnd/>
          </a:ln>
        </p:spPr>
        <p:txBody>
          <a:bodyPr wrap="square" anchor="ctr">
            <a:spAutoFit/>
          </a:bodyPr>
          <a:lstStyle/>
          <a:p>
            <a:pPr algn="l" eaLnBrk="0" hangingPunct="0">
              <a:lnSpc>
                <a:spcPct val="100000"/>
              </a:lnSpc>
              <a:buFont typeface="Arial" charset="0"/>
              <a:buChar char="•"/>
              <a:defRPr/>
            </a:pPr>
            <a:r>
              <a:rPr lang="es-ES" sz="1200" dirty="0">
                <a:solidFill>
                  <a:srgbClr val="000000"/>
                </a:solidFill>
                <a:latin typeface="Arial" charset="0"/>
              </a:rPr>
              <a:t> Beneficios :</a:t>
            </a:r>
          </a:p>
          <a:p>
            <a:pPr algn="just" eaLnBrk="0" hangingPunct="0">
              <a:lnSpc>
                <a:spcPct val="100000"/>
              </a:lnSpc>
              <a:buFontTx/>
              <a:buNone/>
              <a:defRPr/>
            </a:pPr>
            <a:endParaRPr lang="es-ES" sz="1200" dirty="0">
              <a:solidFill>
                <a:srgbClr val="000000"/>
              </a:solidFill>
              <a:latin typeface="Arial" charset="0"/>
            </a:endParaRPr>
          </a:p>
          <a:p>
            <a:pPr algn="just" eaLnBrk="0" hangingPunct="0">
              <a:lnSpc>
                <a:spcPct val="100000"/>
              </a:lnSpc>
              <a:buFont typeface="Arial" charset="0"/>
              <a:buChar char="•"/>
              <a:defRPr/>
            </a:pPr>
            <a:r>
              <a:rPr lang="es-ES" sz="1100" b="0" dirty="0">
                <a:solidFill>
                  <a:srgbClr val="000000"/>
                </a:solidFill>
                <a:latin typeface="Arial" charset="0"/>
              </a:rPr>
              <a:t> Disminución en un 100% de envío por mensajerías de los documentos de valor de la empresa.</a:t>
            </a:r>
          </a:p>
          <a:p>
            <a:pPr algn="just" eaLnBrk="0" hangingPunct="0">
              <a:lnSpc>
                <a:spcPct val="100000"/>
              </a:lnSpc>
              <a:buFontTx/>
              <a:buNone/>
              <a:defRPr/>
            </a:pPr>
            <a:endParaRPr lang="es-ES" sz="1100" b="0" dirty="0">
              <a:solidFill>
                <a:srgbClr val="000000"/>
              </a:solidFill>
              <a:latin typeface="Arial" charset="0"/>
            </a:endParaRPr>
          </a:p>
          <a:p>
            <a:pPr algn="just" eaLnBrk="0" hangingPunct="0">
              <a:lnSpc>
                <a:spcPct val="100000"/>
              </a:lnSpc>
              <a:buFont typeface="Arial" charset="0"/>
              <a:buChar char="•"/>
              <a:defRPr/>
            </a:pPr>
            <a:r>
              <a:rPr lang="es-ES" sz="1100" b="0" dirty="0">
                <a:solidFill>
                  <a:srgbClr val="000000"/>
                </a:solidFill>
                <a:latin typeface="Arial" charset="0"/>
              </a:rPr>
              <a:t> Se  reduce un 70%  la participación de recursos humanos que intervienen en  el área de impresión de cheques y administración de los mismos.</a:t>
            </a:r>
          </a:p>
          <a:p>
            <a:pPr algn="just" eaLnBrk="0" hangingPunct="0">
              <a:lnSpc>
                <a:spcPct val="100000"/>
              </a:lnSpc>
              <a:buFontTx/>
              <a:buNone/>
              <a:defRPr/>
            </a:pPr>
            <a:endParaRPr lang="es-ES" sz="1100" b="0" dirty="0">
              <a:solidFill>
                <a:srgbClr val="000000"/>
              </a:solidFill>
              <a:latin typeface="Arial" charset="0"/>
            </a:endParaRPr>
          </a:p>
          <a:p>
            <a:pPr algn="just" eaLnBrk="0" hangingPunct="0">
              <a:lnSpc>
                <a:spcPct val="100000"/>
              </a:lnSpc>
              <a:buFont typeface="Arial" charset="0"/>
              <a:buChar char="•"/>
              <a:defRPr/>
            </a:pPr>
            <a:r>
              <a:rPr lang="es-ES" sz="1100" b="0" dirty="0">
                <a:solidFill>
                  <a:srgbClr val="000000"/>
                </a:solidFill>
                <a:latin typeface="Arial" charset="0"/>
              </a:rPr>
              <a:t> Alta  seguridad,  control de  emisión, manejo y transmisión de documentos electrónicos y  formatos estratégicos.</a:t>
            </a:r>
          </a:p>
          <a:p>
            <a:pPr algn="just" eaLnBrk="0" hangingPunct="0">
              <a:lnSpc>
                <a:spcPct val="100000"/>
              </a:lnSpc>
              <a:buFontTx/>
              <a:buNone/>
              <a:defRPr/>
            </a:pPr>
            <a:endParaRPr lang="es-ES" sz="1100" b="0" dirty="0">
              <a:solidFill>
                <a:srgbClr val="000000"/>
              </a:solidFill>
              <a:latin typeface="Arial" charset="0"/>
            </a:endParaRPr>
          </a:p>
          <a:p>
            <a:pPr algn="just" eaLnBrk="0" hangingPunct="0">
              <a:lnSpc>
                <a:spcPct val="100000"/>
              </a:lnSpc>
              <a:buFont typeface="Arial" charset="0"/>
              <a:buChar char="•"/>
              <a:defRPr/>
            </a:pPr>
            <a:r>
              <a:rPr lang="es-ES" sz="1100" b="0" dirty="0">
                <a:solidFill>
                  <a:srgbClr val="000000"/>
                </a:solidFill>
                <a:latin typeface="Arial" charset="0"/>
              </a:rPr>
              <a:t> Control total del administrador responsable, en todas las operaciones de impresión relacionadas con los cheques emitidos.</a:t>
            </a:r>
          </a:p>
          <a:p>
            <a:pPr algn="just" eaLnBrk="0" hangingPunct="0">
              <a:lnSpc>
                <a:spcPct val="100000"/>
              </a:lnSpc>
              <a:buFontTx/>
              <a:buNone/>
              <a:defRPr/>
            </a:pPr>
            <a:endParaRPr lang="es-ES" sz="1100" b="0" dirty="0">
              <a:solidFill>
                <a:srgbClr val="000000"/>
              </a:solidFill>
              <a:latin typeface="Arial" charset="0"/>
            </a:endParaRPr>
          </a:p>
          <a:p>
            <a:pPr algn="just" eaLnBrk="0" hangingPunct="0">
              <a:lnSpc>
                <a:spcPct val="100000"/>
              </a:lnSpc>
              <a:buFont typeface="Arial" charset="0"/>
              <a:buChar char="•"/>
              <a:defRPr/>
            </a:pPr>
            <a:r>
              <a:rPr lang="es-ES" sz="1100" b="0" dirty="0">
                <a:solidFill>
                  <a:srgbClr val="000000"/>
                </a:solidFill>
                <a:latin typeface="Arial" charset="0"/>
              </a:rPr>
              <a:t> Impresión en sitio y vía remota con las firmas digitales que correspondan según sea el caso</a:t>
            </a:r>
          </a:p>
          <a:p>
            <a:pPr algn="just" eaLnBrk="0" hangingPunct="0">
              <a:lnSpc>
                <a:spcPct val="100000"/>
              </a:lnSpc>
              <a:buFont typeface="Arial" charset="0"/>
              <a:buNone/>
              <a:defRPr/>
            </a:pPr>
            <a:endParaRPr lang="es-ES" sz="1100" b="0" dirty="0">
              <a:solidFill>
                <a:srgbClr val="000000"/>
              </a:solidFill>
              <a:latin typeface="Arial" charset="0"/>
            </a:endParaRPr>
          </a:p>
          <a:p>
            <a:pPr algn="just" eaLnBrk="0" hangingPunct="0">
              <a:lnSpc>
                <a:spcPct val="100000"/>
              </a:lnSpc>
              <a:buFont typeface="Arial" charset="0"/>
              <a:buChar char="•"/>
              <a:defRPr/>
            </a:pPr>
            <a:r>
              <a:rPr lang="es-MX" sz="1100" b="0" dirty="0">
                <a:solidFill>
                  <a:srgbClr val="000000"/>
                </a:solidFill>
                <a:latin typeface="Arial" charset="0"/>
              </a:rPr>
              <a:t>El cheque ahora se ve solo como un medio de pago previamente autorizado</a:t>
            </a:r>
            <a:endParaRPr lang="es-ES" sz="1100" b="0" dirty="0">
              <a:solidFill>
                <a:srgbClr val="000000"/>
              </a:solidFill>
              <a:latin typeface="Arial" charset="0"/>
            </a:endParaRPr>
          </a:p>
          <a:p>
            <a:pPr algn="l" eaLnBrk="0" hangingPunct="0">
              <a:lnSpc>
                <a:spcPct val="100000"/>
              </a:lnSpc>
              <a:buFontTx/>
              <a:buNone/>
              <a:defRPr/>
            </a:pPr>
            <a:endParaRPr lang="es-ES" sz="1100" b="0" dirty="0">
              <a:solidFill>
                <a:srgbClr val="000000"/>
              </a:solidFill>
              <a:latin typeface="Arial" charset="0"/>
            </a:endParaRPr>
          </a:p>
        </p:txBody>
      </p:sp>
      <p:cxnSp>
        <p:nvCxnSpPr>
          <p:cNvPr id="8" name="7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35"/>
          <p:cNvSpPr txBox="1">
            <a:spLocks noChangeArrowheads="1"/>
          </p:cNvSpPr>
          <p:nvPr/>
        </p:nvSpPr>
        <p:spPr>
          <a:xfrm>
            <a:off x="179512" y="1663073"/>
            <a:ext cx="4680520" cy="504056"/>
          </a:xfrm>
          <a:prstGeom prst="rect">
            <a:avLst/>
          </a:prstGeom>
        </p:spPr>
        <p:txBody>
          <a:bodyPr vert="horz" lIns="91440" tIns="45720" rIns="91440" bIns="45720" rtlCol="0" anchor="ctr">
            <a:normAutofit/>
          </a:bodyPr>
          <a:lstStyle/>
          <a:p>
            <a:pPr marL="1588" lvl="0">
              <a:spcBef>
                <a:spcPct val="0"/>
              </a:spcBef>
              <a:defRPr/>
            </a:pPr>
            <a:r>
              <a:rPr lang="es-ES_tradnl" sz="2000" noProof="0" dirty="0">
                <a:solidFill>
                  <a:schemeClr val="tx2">
                    <a:lumMod val="75000"/>
                  </a:schemeClr>
                </a:solidFill>
                <a:latin typeface="Tahoma" pitchFamily="34" charset="0"/>
              </a:rPr>
              <a:t>Cheque Electrónico:</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10"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2" name="Picture 32"/>
          <p:cNvPicPr>
            <a:picLocks noChangeAspect="1" noChangeArrowheads="1"/>
          </p:cNvPicPr>
          <p:nvPr/>
        </p:nvPicPr>
        <p:blipFill>
          <a:blip r:embed="rId6"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46170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251520" y="1484784"/>
            <a:ext cx="5256584" cy="5252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Compra y venta de divisas:</a:t>
            </a:r>
          </a:p>
        </p:txBody>
      </p:sp>
      <p:sp>
        <p:nvSpPr>
          <p:cNvPr id="21" name="Text Box 40"/>
          <p:cNvSpPr txBox="1">
            <a:spLocks noChangeArrowheads="1"/>
          </p:cNvSpPr>
          <p:nvPr/>
        </p:nvSpPr>
        <p:spPr bwMode="auto">
          <a:xfrm>
            <a:off x="251520" y="2125299"/>
            <a:ext cx="8640960" cy="433965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En este módulo se puede manejar y controlar los tres tipos de operación de divisas más comunes: </a:t>
            </a:r>
          </a:p>
          <a:p>
            <a:pPr algn="just">
              <a:buClr>
                <a:srgbClr val="008000"/>
              </a:buClr>
            </a:pPr>
            <a:endParaRPr lang="es-MX" sz="1600" dirty="0">
              <a:solidFill>
                <a:schemeClr val="tx2">
                  <a:lumMod val="75000"/>
                </a:schemeClr>
              </a:solidFill>
            </a:endParaRPr>
          </a:p>
          <a:p>
            <a:pPr marL="342900" indent="-342900" algn="just">
              <a:buClr>
                <a:srgbClr val="008000"/>
              </a:buClr>
              <a:buAutoNum type="arabicParenR"/>
            </a:pPr>
            <a:r>
              <a:rPr lang="es-MX" sz="1600" dirty="0">
                <a:solidFill>
                  <a:schemeClr val="tx2">
                    <a:lumMod val="75000"/>
                  </a:schemeClr>
                </a:solidFill>
              </a:rPr>
              <a:t>Compra y venta de divisas para posición propia.</a:t>
            </a:r>
          </a:p>
          <a:p>
            <a:pPr marL="342900" indent="-342900" algn="just">
              <a:buClr>
                <a:srgbClr val="008000"/>
              </a:buClr>
              <a:buAutoNum type="arabicParenR"/>
            </a:pPr>
            <a:r>
              <a:rPr lang="es-MX" sz="1600" dirty="0">
                <a:solidFill>
                  <a:schemeClr val="tx2">
                    <a:lumMod val="75000"/>
                  </a:schemeClr>
                </a:solidFill>
              </a:rPr>
              <a:t>Compra de transferencias de divisas  para pagos a terceros.</a:t>
            </a:r>
          </a:p>
          <a:p>
            <a:pPr marL="342900" indent="-342900" algn="just">
              <a:buClr>
                <a:srgbClr val="008000"/>
              </a:buClr>
              <a:buAutoNum type="arabicParenR"/>
            </a:pPr>
            <a:r>
              <a:rPr lang="es-MX" sz="1600" dirty="0">
                <a:solidFill>
                  <a:schemeClr val="tx2">
                    <a:lumMod val="75000"/>
                  </a:schemeClr>
                </a:solidFill>
              </a:rPr>
              <a:t>Cambio de posición de divisas en cuenta corriente.</a:t>
            </a:r>
          </a:p>
          <a:p>
            <a:pPr marL="342900" indent="-342900" algn="just">
              <a:buClr>
                <a:srgbClr val="008000"/>
              </a:buClr>
              <a:buAutoNum type="arabicParen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específicos: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En los dos primeros casos el sistema genera en forma automática la solicitud de pago y se enlaza con en módulo se  Egresos para la ejecición del mismo.</a:t>
            </a:r>
          </a:p>
          <a:p>
            <a:pPr marL="285750" indent="-285750" algn="just">
              <a:buClr>
                <a:srgbClr val="008000"/>
              </a:buClr>
              <a:buFont typeface="Arial"/>
              <a:buChar char="•"/>
            </a:pPr>
            <a:r>
              <a:rPr lang="es-MX" sz="1600" dirty="0">
                <a:solidFill>
                  <a:schemeClr val="tx2">
                    <a:lumMod val="75000"/>
                  </a:schemeClr>
                </a:solidFill>
              </a:rPr>
              <a:t>En el primer caso éste módulo espera el efectivo de la divisa requerida y se enlaza con el módulo de caja para controlar en ingreso del mismo en la compañía y chequera solicitante.</a:t>
            </a:r>
          </a:p>
          <a:p>
            <a:pPr marL="285750" indent="-285750" algn="just">
              <a:buClr>
                <a:srgbClr val="008000"/>
              </a:buClr>
              <a:buFont typeface="Arial"/>
              <a:buChar char="•"/>
            </a:pPr>
            <a:r>
              <a:rPr lang="es-MX" sz="1600" dirty="0">
                <a:solidFill>
                  <a:schemeClr val="tx2">
                    <a:lumMod val="75000"/>
                  </a:schemeClr>
                </a:solidFill>
              </a:rPr>
              <a:t>En el segundo caso, éste módulo recibe las instrucciones del pago de la divisa requerida y genera la carta de confirmación con el banco o la casa de cambio receptora, esperando en esta operación el cargo a la cuenta de cheques en pesos o en dólares de la empresa correspondiente.</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15</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39333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680520" cy="504056"/>
          </a:xfrm>
          <a:prstGeom prst="rect">
            <a:avLst/>
          </a:prstGeom>
        </p:spPr>
        <p:txBody>
          <a:bodyPr vert="horz" lIns="91440" tIns="45720" rIns="91440" bIns="45720" rtlCol="0" anchor="ctr">
            <a:normAutofit/>
          </a:bodyPr>
          <a:lstStyle/>
          <a:p>
            <a:pPr marL="1588" lvl="0">
              <a:spcBef>
                <a:spcPct val="0"/>
              </a:spcBef>
              <a:defRPr/>
            </a:pPr>
            <a:r>
              <a:rPr lang="es-ES_tradnl" sz="2000" noProof="0" dirty="0">
                <a:solidFill>
                  <a:schemeClr val="tx2">
                    <a:lumMod val="75000"/>
                  </a:schemeClr>
                </a:solidFill>
                <a:latin typeface="Tahoma" pitchFamily="34" charset="0"/>
              </a:rPr>
              <a:t>Compra y venta de divisas:</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323528" y="2155497"/>
            <a:ext cx="8640960" cy="2800767"/>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específicos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En el tercer caso, el sistema genera en forma automatica el traspaso de la divisa requerida y se afectando la cuenta corriente de las empresas involucradas.</a:t>
            </a:r>
          </a:p>
          <a:p>
            <a:pPr marL="285750" indent="-285750" algn="just">
              <a:buClr>
                <a:srgbClr val="008000"/>
              </a:buClr>
              <a:buFont typeface="Arial"/>
              <a:buChar char="•"/>
            </a:pPr>
            <a:r>
              <a:rPr lang="es-MX" sz="1600" dirty="0">
                <a:solidFill>
                  <a:schemeClr val="tx2">
                    <a:lumMod val="75000"/>
                  </a:schemeClr>
                </a:solidFill>
              </a:rPr>
              <a:t>En todas las operaciones el sistema genera la póliza contable correspondiente hacia SAP.</a:t>
            </a:r>
          </a:p>
          <a:p>
            <a:pPr marL="285750" indent="-285750" algn="just">
              <a:buClr>
                <a:srgbClr val="008000"/>
              </a:buClr>
              <a:buFont typeface="Arial"/>
              <a:buChar char="•"/>
            </a:pPr>
            <a:r>
              <a:rPr lang="es-MX" sz="1600" dirty="0">
                <a:solidFill>
                  <a:schemeClr val="tx2">
                    <a:lumMod val="75000"/>
                  </a:schemeClr>
                </a:solidFill>
              </a:rPr>
              <a:t>Tiene enlace con los módulos de posición de bancos y con el de flujo de efectivo para se afectación en línea de los saldos ya sea en pesos o en dólares. </a:t>
            </a:r>
          </a:p>
          <a:p>
            <a:pPr marL="285750" indent="-285750" algn="just">
              <a:buClr>
                <a:srgbClr val="008000"/>
              </a:buClr>
              <a:buFont typeface="Arial"/>
              <a:buChar char="•"/>
            </a:pPr>
            <a:r>
              <a:rPr lang="es-MX" sz="1600" dirty="0">
                <a:solidFill>
                  <a:schemeClr val="tx2">
                    <a:lumMod val="75000"/>
                  </a:schemeClr>
                </a:solidFill>
              </a:rPr>
              <a:t>Tiene enlace con el módulo de conciliaciones para llevar a cabo la conciliación de los tres tipos de operación mencionada.</a:t>
            </a:r>
          </a:p>
          <a:p>
            <a:pPr marL="285750" indent="-285750" algn="just">
              <a:buClr>
                <a:srgbClr val="008000"/>
              </a:buClr>
              <a:buFont typeface="Arial"/>
              <a:buChar char="•"/>
            </a:pPr>
            <a:r>
              <a:rPr lang="es-MX" sz="1600" dirty="0">
                <a:solidFill>
                  <a:schemeClr val="tx2">
                    <a:lumMod val="75000"/>
                  </a:schemeClr>
                </a:solidFill>
              </a:rPr>
              <a:t>Proporciona diferentes reportes para la operación diaria y ejecutivos para la toma de desiciones.</a:t>
            </a:r>
          </a:p>
          <a:p>
            <a:pPr algn="just">
              <a:buClr>
                <a:srgbClr val="008000"/>
              </a:buClr>
            </a:pPr>
            <a:endParaRPr lang="es-MX" sz="16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16</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273350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2736304" cy="504056"/>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Traspasos:</a:t>
            </a:r>
          </a:p>
        </p:txBody>
      </p:sp>
      <p:sp>
        <p:nvSpPr>
          <p:cNvPr id="21" name="Text Box 40"/>
          <p:cNvSpPr txBox="1">
            <a:spLocks noChangeArrowheads="1"/>
          </p:cNvSpPr>
          <p:nvPr/>
        </p:nvSpPr>
        <p:spPr bwMode="auto">
          <a:xfrm>
            <a:off x="323528" y="2276872"/>
            <a:ext cx="8640960" cy="538609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Perrmite solicitar y ejecutar los diferentes traspasos que la tesorería genere durante el día por cualquier banco, mismo que pueden ser entre cuentas (misma compañía) o entre compañias, selecionando el concepto de traspaso correcto, para asi efectar en forma automática los saldos de chequeras para conformar la posición de cada banco por campañia, ya que este módulo genera los archivos bancarios para esto suceda en forma oportuna y real, asi mismo genera al final de día las pólizas contables en forma automática disminuyendo drásticamente las aclaraciones contables por este concepto.</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Generación de los archivos por banco y por compañia, para la afectación de saldos por compañia</a:t>
            </a:r>
          </a:p>
          <a:p>
            <a:pPr marL="285750" indent="-285750" algn="just">
              <a:buClr>
                <a:srgbClr val="008000"/>
              </a:buClr>
              <a:buFont typeface="Arial"/>
              <a:buChar char="•"/>
            </a:pPr>
            <a:r>
              <a:rPr lang="es-MX" sz="1600" dirty="0">
                <a:solidFill>
                  <a:schemeClr val="tx2">
                    <a:lumMod val="75000"/>
                  </a:schemeClr>
                </a:solidFill>
              </a:rPr>
              <a:t>Afectación automática al módulo de posición, para conocer los saldos por compañia.</a:t>
            </a:r>
          </a:p>
          <a:p>
            <a:pPr marL="285750" indent="-285750" algn="just">
              <a:buClr>
                <a:srgbClr val="008000"/>
              </a:buClr>
              <a:buFont typeface="Arial"/>
              <a:buChar char="•"/>
            </a:pPr>
            <a:r>
              <a:rPr lang="es-MX" sz="1600" dirty="0">
                <a:solidFill>
                  <a:schemeClr val="tx2">
                    <a:lumMod val="75000"/>
                  </a:schemeClr>
                </a:solidFill>
              </a:rPr>
              <a:t>Afectación automática al módulo de flujo real de efectivo, para afectar por rubro la compañía que recibe y por la compañía que da.</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17</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68621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172819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Traspasos:</a:t>
            </a:r>
          </a:p>
        </p:txBody>
      </p:sp>
      <p:sp>
        <p:nvSpPr>
          <p:cNvPr id="21" name="Text Box 40"/>
          <p:cNvSpPr txBox="1">
            <a:spLocks noChangeArrowheads="1"/>
          </p:cNvSpPr>
          <p:nvPr/>
        </p:nvSpPr>
        <p:spPr bwMode="auto">
          <a:xfrm>
            <a:off x="323528" y="2276872"/>
            <a:ext cx="8640960" cy="3354765"/>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Enlace automático al módulo de co_inversión, por efecto de los traspasos que efecten la cuenta corriente y que así la tesorería lo determine.</a:t>
            </a:r>
          </a:p>
          <a:p>
            <a:pPr marL="285750" indent="-285750" algn="just">
              <a:buClr>
                <a:srgbClr val="008000"/>
              </a:buClr>
              <a:buFont typeface="Arial"/>
              <a:buChar char="•"/>
            </a:pPr>
            <a:r>
              <a:rPr lang="es-MX" sz="1600" dirty="0">
                <a:solidFill>
                  <a:schemeClr val="tx2">
                    <a:lumMod val="75000"/>
                  </a:schemeClr>
                </a:solidFill>
              </a:rPr>
              <a:t>Enlace automático con el módulo de conciliaciones bancarias y contables si fuera el caso, para preparar la información necesaria para llevar a cabo las conciliaciones correctamente y en automático por el concepto de traspasos.</a:t>
            </a:r>
          </a:p>
          <a:p>
            <a:pPr marL="285750" indent="-285750" algn="just">
              <a:buClr>
                <a:srgbClr val="008000"/>
              </a:buClr>
              <a:buFont typeface="Arial"/>
              <a:buChar char="•"/>
            </a:pPr>
            <a:r>
              <a:rPr lang="es-MX" sz="1600" dirty="0">
                <a:solidFill>
                  <a:schemeClr val="tx2">
                    <a:lumMod val="75000"/>
                  </a:schemeClr>
                </a:solidFill>
              </a:rPr>
              <a:t>Generación automática de polizas de traspasos ya sea para afectar intercompañias o cuenta corriente, ya sea por pagos de préstamos o disposición.</a:t>
            </a:r>
          </a:p>
          <a:p>
            <a:pPr marL="285750" indent="-285750" algn="just">
              <a:buClr>
                <a:srgbClr val="008000"/>
              </a:buClr>
              <a:buFont typeface="Arial"/>
              <a:buChar char="•"/>
            </a:pPr>
            <a:r>
              <a:rPr lang="es-MX" sz="1600" dirty="0">
                <a:solidFill>
                  <a:schemeClr val="tx2">
                    <a:lumMod val="75000"/>
                  </a:schemeClr>
                </a:solidFill>
              </a:rPr>
              <a:t>Generación de estadísticas y reportes diarios (Traspasos entre cuentas, traspasos entre compañias)</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18</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21773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5184576"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Barridos</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 y fondeos automáticos</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a:t>
            </a:r>
          </a:p>
        </p:txBody>
      </p:sp>
      <p:sp>
        <p:nvSpPr>
          <p:cNvPr id="21" name="Text Box 40"/>
          <p:cNvSpPr txBox="1">
            <a:spLocks noChangeArrowheads="1"/>
          </p:cNvSpPr>
          <p:nvPr/>
        </p:nvSpPr>
        <p:spPr bwMode="auto">
          <a:xfrm>
            <a:off x="323528" y="2276872"/>
            <a:ext cx="8640960" cy="5139869"/>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Permite determinar y solicitar los diferentes traspasos que en forma automatica por este concepto se efectuen, (árboles de barridos y de fondeo) por cualquier banco, estos tipos de traspaso afectan en forma automática la cuenta corriente de las compañias que se esten procesando, asignando el concepto de aportación cuanto este proceso barre o de retiro cuando este proceso fondea, generando los movimiento al módulo de Co_onversión para los cálulos de saldos de cuenta corriente de las compañias del Grupo ya sea positivo o negativo.</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Generación de los archivos por banco y por compañia, para la afectación de saldos por compañia</a:t>
            </a:r>
          </a:p>
          <a:p>
            <a:pPr marL="285750" indent="-285750" algn="just">
              <a:buClr>
                <a:srgbClr val="008000"/>
              </a:buClr>
              <a:buFont typeface="Arial"/>
              <a:buChar char="•"/>
            </a:pPr>
            <a:r>
              <a:rPr lang="es-MX" sz="1600" dirty="0">
                <a:solidFill>
                  <a:schemeClr val="tx2">
                    <a:lumMod val="75000"/>
                  </a:schemeClr>
                </a:solidFill>
              </a:rPr>
              <a:t>Afectación automática al módulo de posición, para conocer los saldos por compañia.</a:t>
            </a:r>
          </a:p>
          <a:p>
            <a:pPr marL="285750" indent="-285750" algn="just">
              <a:buClr>
                <a:srgbClr val="008000"/>
              </a:buClr>
              <a:buFont typeface="Arial"/>
              <a:buChar char="•"/>
            </a:pPr>
            <a:r>
              <a:rPr lang="es-MX" sz="1600" dirty="0">
                <a:solidFill>
                  <a:schemeClr val="tx2">
                    <a:lumMod val="75000"/>
                  </a:schemeClr>
                </a:solidFill>
              </a:rPr>
              <a:t>Afectación automática al módulo de flujo real de efectivo, para afectar por rubro la compañía que recibe y por la compañía que da, por concepto de cuenta corriente y puede ser positivo o negativo.</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19</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42608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9 Conector recto">
            <a:extLst>
              <a:ext uri="{FF2B5EF4-FFF2-40B4-BE49-F238E27FC236}">
                <a16:creationId xmlns:a16="http://schemas.microsoft.com/office/drawing/2014/main" id="{804D1154-EAC5-4817-BC20-14934CE7E2A1}"/>
              </a:ext>
            </a:extLst>
          </p:cNvPr>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7">
            <a:extLst>
              <a:ext uri="{FF2B5EF4-FFF2-40B4-BE49-F238E27FC236}">
                <a16:creationId xmlns:a16="http://schemas.microsoft.com/office/drawing/2014/main" id="{1388F555-96AD-4B1E-B12D-8CBFA8BF92AE}"/>
              </a:ext>
            </a:extLst>
          </p:cNvPr>
          <p:cNvSpPr>
            <a:spLocks noChangeArrowheads="1"/>
          </p:cNvSpPr>
          <p:nvPr/>
        </p:nvSpPr>
        <p:spPr bwMode="auto">
          <a:xfrm>
            <a:off x="250825" y="333375"/>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36" name="23 Imagen">
            <a:extLst>
              <a:ext uri="{FF2B5EF4-FFF2-40B4-BE49-F238E27FC236}">
                <a16:creationId xmlns:a16="http://schemas.microsoft.com/office/drawing/2014/main" id="{E3692E10-CFF2-42D8-8FA4-FF7B52D0FD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37" name="Picture 32">
            <a:extLst>
              <a:ext uri="{FF2B5EF4-FFF2-40B4-BE49-F238E27FC236}">
                <a16:creationId xmlns:a16="http://schemas.microsoft.com/office/drawing/2014/main" id="{8971F88C-0128-4AFB-B2DF-426ADEAAC096}"/>
              </a:ext>
            </a:extLst>
          </p:cNvPr>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pic>
        <p:nvPicPr>
          <p:cNvPr id="2" name="Picture 15"/>
          <p:cNvPicPr>
            <a:picLocks noChangeAspect="1" noChangeArrowheads="1"/>
          </p:cNvPicPr>
          <p:nvPr/>
        </p:nvPicPr>
        <p:blipFill>
          <a:blip r:embed="rId4" cstate="print"/>
          <a:srcRect/>
          <a:stretch>
            <a:fillRect/>
          </a:stretch>
        </p:blipFill>
        <p:spPr bwMode="auto">
          <a:xfrm>
            <a:off x="3010561" y="5277793"/>
            <a:ext cx="1785719" cy="545639"/>
          </a:xfrm>
          <a:prstGeom prst="rect">
            <a:avLst/>
          </a:prstGeom>
          <a:noFill/>
          <a:ln w="9525">
            <a:noFill/>
            <a:miter lim="800000"/>
            <a:headEnd/>
            <a:tailEnd/>
          </a:ln>
        </p:spPr>
      </p:pic>
      <p:pic>
        <p:nvPicPr>
          <p:cNvPr id="3" name="Picture 20"/>
          <p:cNvPicPr>
            <a:picLocks noChangeAspect="1" noChangeArrowheads="1"/>
          </p:cNvPicPr>
          <p:nvPr/>
        </p:nvPicPr>
        <p:blipFill>
          <a:blip r:embed="rId5" cstate="print"/>
          <a:srcRect/>
          <a:stretch>
            <a:fillRect/>
          </a:stretch>
        </p:blipFill>
        <p:spPr bwMode="auto">
          <a:xfrm>
            <a:off x="1517504" y="3943683"/>
            <a:ext cx="1466012" cy="451253"/>
          </a:xfrm>
          <a:prstGeom prst="rect">
            <a:avLst/>
          </a:prstGeom>
          <a:noFill/>
          <a:ln w="9525">
            <a:noFill/>
            <a:miter lim="800000"/>
            <a:headEnd/>
            <a:tailEnd/>
          </a:ln>
        </p:spPr>
      </p:pic>
      <p:pic>
        <p:nvPicPr>
          <p:cNvPr id="4" name="Picture 25"/>
          <p:cNvPicPr>
            <a:picLocks noChangeAspect="1" noChangeArrowheads="1"/>
          </p:cNvPicPr>
          <p:nvPr/>
        </p:nvPicPr>
        <p:blipFill>
          <a:blip r:embed="rId6" cstate="print"/>
          <a:srcRect/>
          <a:stretch>
            <a:fillRect/>
          </a:stretch>
        </p:blipFill>
        <p:spPr bwMode="auto">
          <a:xfrm>
            <a:off x="100560" y="1542150"/>
            <a:ext cx="914122" cy="799857"/>
          </a:xfrm>
          <a:prstGeom prst="rect">
            <a:avLst/>
          </a:prstGeom>
          <a:noFill/>
          <a:ln w="9525">
            <a:noFill/>
            <a:miter lim="800000"/>
            <a:headEnd/>
            <a:tailEnd/>
          </a:ln>
        </p:spPr>
      </p:pic>
      <p:pic>
        <p:nvPicPr>
          <p:cNvPr id="5" name="Picture 26"/>
          <p:cNvPicPr>
            <a:picLocks noChangeAspect="1" noChangeArrowheads="1"/>
          </p:cNvPicPr>
          <p:nvPr/>
        </p:nvPicPr>
        <p:blipFill>
          <a:blip r:embed="rId7" cstate="print"/>
          <a:srcRect/>
          <a:stretch>
            <a:fillRect/>
          </a:stretch>
        </p:blipFill>
        <p:spPr bwMode="auto">
          <a:xfrm>
            <a:off x="4230012" y="2863988"/>
            <a:ext cx="833643" cy="833643"/>
          </a:xfrm>
          <a:prstGeom prst="rect">
            <a:avLst/>
          </a:prstGeom>
          <a:noFill/>
          <a:ln w="9525">
            <a:noFill/>
            <a:miter lim="800000"/>
            <a:headEnd/>
            <a:tailEnd/>
          </a:ln>
        </p:spPr>
      </p:pic>
      <p:pic>
        <p:nvPicPr>
          <p:cNvPr id="6" name="Picture 33"/>
          <p:cNvPicPr>
            <a:picLocks noChangeAspect="1" noChangeArrowheads="1"/>
          </p:cNvPicPr>
          <p:nvPr/>
        </p:nvPicPr>
        <p:blipFill>
          <a:blip r:embed="rId8" cstate="print"/>
          <a:srcRect/>
          <a:stretch>
            <a:fillRect/>
          </a:stretch>
        </p:blipFill>
        <p:spPr bwMode="auto">
          <a:xfrm>
            <a:off x="1758436" y="3096795"/>
            <a:ext cx="1792874" cy="531857"/>
          </a:xfrm>
          <a:prstGeom prst="rect">
            <a:avLst/>
          </a:prstGeom>
          <a:noFill/>
          <a:ln w="9525">
            <a:noFill/>
            <a:miter lim="800000"/>
            <a:headEnd/>
            <a:tailEnd/>
          </a:ln>
        </p:spPr>
      </p:pic>
      <p:pic>
        <p:nvPicPr>
          <p:cNvPr id="7" name="Picture 36"/>
          <p:cNvPicPr>
            <a:picLocks noChangeAspect="1" noChangeArrowheads="1"/>
          </p:cNvPicPr>
          <p:nvPr/>
        </p:nvPicPr>
        <p:blipFill>
          <a:blip r:embed="rId9" cstate="print"/>
          <a:srcRect t="20349" b="17926"/>
          <a:stretch>
            <a:fillRect/>
          </a:stretch>
        </p:blipFill>
        <p:spPr bwMode="auto">
          <a:xfrm>
            <a:off x="132997" y="3526725"/>
            <a:ext cx="1280489" cy="771204"/>
          </a:xfrm>
          <a:prstGeom prst="rect">
            <a:avLst/>
          </a:prstGeom>
          <a:noFill/>
          <a:ln w="9525">
            <a:noFill/>
            <a:miter lim="800000"/>
            <a:headEnd/>
            <a:tailEnd/>
          </a:ln>
        </p:spPr>
      </p:pic>
      <p:pic>
        <p:nvPicPr>
          <p:cNvPr id="8" name="Picture 50"/>
          <p:cNvPicPr>
            <a:picLocks noChangeAspect="1" noChangeArrowheads="1"/>
          </p:cNvPicPr>
          <p:nvPr/>
        </p:nvPicPr>
        <p:blipFill>
          <a:blip r:embed="rId10" cstate="print"/>
          <a:srcRect l="25374" r="29477"/>
          <a:stretch>
            <a:fillRect/>
          </a:stretch>
        </p:blipFill>
        <p:spPr bwMode="auto">
          <a:xfrm>
            <a:off x="5597328" y="2017926"/>
            <a:ext cx="869368" cy="767089"/>
          </a:xfrm>
          <a:prstGeom prst="rect">
            <a:avLst/>
          </a:prstGeom>
          <a:noFill/>
          <a:ln w="9525">
            <a:noFill/>
            <a:miter lim="800000"/>
            <a:headEnd/>
            <a:tailEnd/>
          </a:ln>
        </p:spPr>
      </p:pic>
      <p:pic>
        <p:nvPicPr>
          <p:cNvPr id="9" name="Picture 64" descr="http://tmespeciales.ticketmaster.com.mx/lkpospone/ocesa_logo.gif"/>
          <p:cNvPicPr>
            <a:picLocks noChangeAspect="1" noChangeArrowheads="1"/>
          </p:cNvPicPr>
          <p:nvPr/>
        </p:nvPicPr>
        <p:blipFill>
          <a:blip r:embed="rId11" cstate="print"/>
          <a:srcRect/>
          <a:stretch>
            <a:fillRect/>
          </a:stretch>
        </p:blipFill>
        <p:spPr bwMode="auto">
          <a:xfrm>
            <a:off x="275244" y="3175333"/>
            <a:ext cx="931453" cy="372899"/>
          </a:xfrm>
          <a:prstGeom prst="rect">
            <a:avLst/>
          </a:prstGeom>
          <a:noFill/>
          <a:ln w="9525">
            <a:noFill/>
            <a:miter lim="800000"/>
            <a:headEnd/>
            <a:tailEnd/>
          </a:ln>
        </p:spPr>
      </p:pic>
      <p:pic>
        <p:nvPicPr>
          <p:cNvPr id="11" name="Picture 10" descr="http://www.economia.com.mx/gif/gmd.jpg">
            <a:hlinkClick r:id="rId12"/>
          </p:cNvPr>
          <p:cNvPicPr>
            <a:picLocks noChangeAspect="1" noChangeArrowheads="1"/>
          </p:cNvPicPr>
          <p:nvPr/>
        </p:nvPicPr>
        <p:blipFill>
          <a:blip r:embed="rId13" cstate="print"/>
          <a:srcRect/>
          <a:stretch>
            <a:fillRect/>
          </a:stretch>
        </p:blipFill>
        <p:spPr bwMode="auto">
          <a:xfrm>
            <a:off x="5293739" y="2898506"/>
            <a:ext cx="782285" cy="860514"/>
          </a:xfrm>
          <a:prstGeom prst="rect">
            <a:avLst/>
          </a:prstGeom>
          <a:noFill/>
        </p:spPr>
      </p:pic>
      <p:pic>
        <p:nvPicPr>
          <p:cNvPr id="12" name="Imagen 11" descr="prospectos.PNG"/>
          <p:cNvPicPr>
            <a:picLocks noChangeAspect="1"/>
          </p:cNvPicPr>
          <p:nvPr/>
        </p:nvPicPr>
        <p:blipFill rotWithShape="1">
          <a:blip r:embed="rId14"/>
          <a:srcRect l="30811" t="76007" r="54027"/>
          <a:stretch/>
        </p:blipFill>
        <p:spPr>
          <a:xfrm>
            <a:off x="4100031" y="3646752"/>
            <a:ext cx="1328401" cy="1153822"/>
          </a:xfrm>
          <a:prstGeom prst="rect">
            <a:avLst/>
          </a:prstGeom>
        </p:spPr>
      </p:pic>
      <p:pic>
        <p:nvPicPr>
          <p:cNvPr id="13" name="Imagen 12"/>
          <p:cNvPicPr>
            <a:picLocks noChangeAspect="1"/>
          </p:cNvPicPr>
          <p:nvPr/>
        </p:nvPicPr>
        <p:blipFill>
          <a:blip r:embed="rId15"/>
          <a:stretch>
            <a:fillRect/>
          </a:stretch>
        </p:blipFill>
        <p:spPr>
          <a:xfrm>
            <a:off x="275244" y="4412418"/>
            <a:ext cx="1189898" cy="823087"/>
          </a:xfrm>
          <a:prstGeom prst="rect">
            <a:avLst/>
          </a:prstGeom>
        </p:spPr>
      </p:pic>
      <p:pic>
        <p:nvPicPr>
          <p:cNvPr id="14" name="Imagen 13"/>
          <p:cNvPicPr>
            <a:picLocks noChangeAspect="1"/>
          </p:cNvPicPr>
          <p:nvPr/>
        </p:nvPicPr>
        <p:blipFill>
          <a:blip r:embed="rId16"/>
          <a:stretch>
            <a:fillRect/>
          </a:stretch>
        </p:blipFill>
        <p:spPr>
          <a:xfrm>
            <a:off x="1921727" y="4541847"/>
            <a:ext cx="978278" cy="668969"/>
          </a:xfrm>
          <a:prstGeom prst="rect">
            <a:avLst/>
          </a:prstGeom>
        </p:spPr>
      </p:pic>
      <p:pic>
        <p:nvPicPr>
          <p:cNvPr id="15" name="Picture 2" descr="http://i2.esmas.com/2014/12/01/725272/izzi-telecom--624x468.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9061" b="27204"/>
          <a:stretch/>
        </p:blipFill>
        <p:spPr bwMode="auto">
          <a:xfrm>
            <a:off x="5159898" y="5247140"/>
            <a:ext cx="1706054" cy="6875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usr2\Box Sync\MARZAM\marzam-logo.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8342" y="3700291"/>
            <a:ext cx="1733320" cy="658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economiasolidaria.org/files/imagecache/image_node/grupo_salinas.jpg"/>
          <p:cNvPicPr>
            <a:picLocks noChangeAspect="1" noChangeArrowheads="1"/>
          </p:cNvPicPr>
          <p:nvPr/>
        </p:nvPicPr>
        <p:blipFill rotWithShape="1">
          <a:blip r:embed="rId19">
            <a:extLst>
              <a:ext uri="{28A0092B-C50C-407E-A947-70E740481C1C}">
                <a14:useLocalDpi xmlns:a14="http://schemas.microsoft.com/office/drawing/2010/main" val="0"/>
              </a:ext>
            </a:extLst>
          </a:blip>
          <a:srcRect t="19511" b="24666"/>
          <a:stretch/>
        </p:blipFill>
        <p:spPr bwMode="auto">
          <a:xfrm>
            <a:off x="1080529" y="1669358"/>
            <a:ext cx="1362011" cy="7603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69674" y="3992854"/>
            <a:ext cx="1097322" cy="711980"/>
          </a:xfrm>
          <a:prstGeom prst="rect">
            <a:avLst/>
          </a:prstGeom>
          <a:noFill/>
          <a:extLst>
            <a:ext uri="{909E8E84-426E-40DD-AFC4-6F175D3DCCD1}">
              <a14:hiddenFill xmlns:a14="http://schemas.microsoft.com/office/drawing/2010/main">
                <a:solidFill>
                  <a:srgbClr val="4F81BD"/>
                </a:solidFill>
              </a14:hiddenFill>
            </a:ext>
          </a:extLst>
        </p:spPr>
      </p:pic>
      <p:pic>
        <p:nvPicPr>
          <p:cNvPr id="19" name="Imagen 18"/>
          <p:cNvPicPr>
            <a:picLocks noChangeAspect="1"/>
          </p:cNvPicPr>
          <p:nvPr/>
        </p:nvPicPr>
        <p:blipFill rotWithShape="1">
          <a:blip r:embed="rId21"/>
          <a:srcRect t="23773" b="28334"/>
          <a:stretch/>
        </p:blipFill>
        <p:spPr>
          <a:xfrm>
            <a:off x="100561" y="2674097"/>
            <a:ext cx="1889723" cy="467029"/>
          </a:xfrm>
          <a:prstGeom prst="rect">
            <a:avLst/>
          </a:prstGeom>
        </p:spPr>
      </p:pic>
      <p:pic>
        <p:nvPicPr>
          <p:cNvPr id="20" name="Imagen 19"/>
          <p:cNvPicPr>
            <a:picLocks noChangeAspect="1"/>
          </p:cNvPicPr>
          <p:nvPr/>
        </p:nvPicPr>
        <p:blipFill>
          <a:blip r:embed="rId22"/>
          <a:stretch>
            <a:fillRect/>
          </a:stretch>
        </p:blipFill>
        <p:spPr>
          <a:xfrm>
            <a:off x="2474723" y="1855412"/>
            <a:ext cx="1370084" cy="521936"/>
          </a:xfrm>
          <a:prstGeom prst="rect">
            <a:avLst/>
          </a:prstGeom>
        </p:spPr>
      </p:pic>
      <p:pic>
        <p:nvPicPr>
          <p:cNvPr id="21" name="Imagen 20"/>
          <p:cNvPicPr>
            <a:picLocks noChangeAspect="1"/>
          </p:cNvPicPr>
          <p:nvPr/>
        </p:nvPicPr>
        <p:blipFill>
          <a:blip r:embed="rId23"/>
          <a:stretch>
            <a:fillRect/>
          </a:stretch>
        </p:blipFill>
        <p:spPr>
          <a:xfrm>
            <a:off x="7105674" y="5351207"/>
            <a:ext cx="1918655" cy="519001"/>
          </a:xfrm>
          <a:prstGeom prst="rect">
            <a:avLst/>
          </a:prstGeom>
        </p:spPr>
      </p:pic>
      <p:pic>
        <p:nvPicPr>
          <p:cNvPr id="22" name="Imagen 21"/>
          <p:cNvPicPr>
            <a:picLocks noChangeAspect="1"/>
          </p:cNvPicPr>
          <p:nvPr/>
        </p:nvPicPr>
        <p:blipFill>
          <a:blip r:embed="rId24"/>
          <a:stretch>
            <a:fillRect/>
          </a:stretch>
        </p:blipFill>
        <p:spPr>
          <a:xfrm>
            <a:off x="6816176" y="2563657"/>
            <a:ext cx="1739931" cy="453572"/>
          </a:xfrm>
          <a:prstGeom prst="rect">
            <a:avLst/>
          </a:prstGeom>
        </p:spPr>
      </p:pic>
      <p:pic>
        <p:nvPicPr>
          <p:cNvPr id="23" name="Imagen 22"/>
          <p:cNvPicPr>
            <a:picLocks noChangeAspect="1"/>
          </p:cNvPicPr>
          <p:nvPr/>
        </p:nvPicPr>
        <p:blipFill>
          <a:blip r:embed="rId25"/>
          <a:stretch>
            <a:fillRect/>
          </a:stretch>
        </p:blipFill>
        <p:spPr>
          <a:xfrm>
            <a:off x="159589" y="5454733"/>
            <a:ext cx="2648224" cy="438688"/>
          </a:xfrm>
          <a:prstGeom prst="rect">
            <a:avLst/>
          </a:prstGeom>
        </p:spPr>
      </p:pic>
      <p:pic>
        <p:nvPicPr>
          <p:cNvPr id="24" name="Imagen 23"/>
          <p:cNvPicPr>
            <a:picLocks noChangeAspect="1"/>
          </p:cNvPicPr>
          <p:nvPr/>
        </p:nvPicPr>
        <p:blipFill>
          <a:blip r:embed="rId26"/>
          <a:stretch>
            <a:fillRect/>
          </a:stretch>
        </p:blipFill>
        <p:spPr>
          <a:xfrm>
            <a:off x="8037187" y="1739374"/>
            <a:ext cx="838709" cy="690296"/>
          </a:xfrm>
          <a:prstGeom prst="rect">
            <a:avLst/>
          </a:prstGeom>
        </p:spPr>
      </p:pic>
      <p:pic>
        <p:nvPicPr>
          <p:cNvPr id="25" name="Imagen 24"/>
          <p:cNvPicPr>
            <a:picLocks noChangeAspect="1"/>
          </p:cNvPicPr>
          <p:nvPr/>
        </p:nvPicPr>
        <p:blipFill>
          <a:blip r:embed="rId27"/>
          <a:stretch>
            <a:fillRect/>
          </a:stretch>
        </p:blipFill>
        <p:spPr>
          <a:xfrm>
            <a:off x="6676222" y="1669358"/>
            <a:ext cx="1012268" cy="721193"/>
          </a:xfrm>
          <a:prstGeom prst="rect">
            <a:avLst/>
          </a:prstGeom>
        </p:spPr>
      </p:pic>
      <p:pic>
        <p:nvPicPr>
          <p:cNvPr id="26" name="Imagen 25"/>
          <p:cNvPicPr>
            <a:picLocks noChangeAspect="1"/>
          </p:cNvPicPr>
          <p:nvPr/>
        </p:nvPicPr>
        <p:blipFill>
          <a:blip r:embed="rId28"/>
          <a:stretch>
            <a:fillRect/>
          </a:stretch>
        </p:blipFill>
        <p:spPr>
          <a:xfrm>
            <a:off x="3471062" y="4794598"/>
            <a:ext cx="1732833" cy="479654"/>
          </a:xfrm>
          <a:prstGeom prst="rect">
            <a:avLst/>
          </a:prstGeom>
        </p:spPr>
      </p:pic>
      <p:pic>
        <p:nvPicPr>
          <p:cNvPr id="27" name="Imagen 26"/>
          <p:cNvPicPr>
            <a:picLocks noChangeAspect="1"/>
          </p:cNvPicPr>
          <p:nvPr/>
        </p:nvPicPr>
        <p:blipFill>
          <a:blip r:embed="rId29"/>
          <a:stretch>
            <a:fillRect/>
          </a:stretch>
        </p:blipFill>
        <p:spPr>
          <a:xfrm>
            <a:off x="5385267" y="3806968"/>
            <a:ext cx="935558" cy="935558"/>
          </a:xfrm>
          <a:prstGeom prst="rect">
            <a:avLst/>
          </a:prstGeom>
        </p:spPr>
      </p:pic>
      <p:pic>
        <p:nvPicPr>
          <p:cNvPr id="29" name="Imagen 28"/>
          <p:cNvPicPr>
            <a:picLocks noChangeAspect="1"/>
          </p:cNvPicPr>
          <p:nvPr/>
        </p:nvPicPr>
        <p:blipFill>
          <a:blip r:embed="rId30"/>
          <a:stretch>
            <a:fillRect/>
          </a:stretch>
        </p:blipFill>
        <p:spPr>
          <a:xfrm>
            <a:off x="7530562" y="4504925"/>
            <a:ext cx="1358165" cy="570488"/>
          </a:xfrm>
          <a:prstGeom prst="rect">
            <a:avLst/>
          </a:prstGeom>
        </p:spPr>
      </p:pic>
      <p:pic>
        <p:nvPicPr>
          <p:cNvPr id="1026" name="Picture 2" descr="Resultado de imagen para grupo dalton"/>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276540" y="4076651"/>
            <a:ext cx="1026573" cy="1192149"/>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p:cNvPicPr>
            <a:picLocks noChangeAspect="1"/>
          </p:cNvPicPr>
          <p:nvPr/>
        </p:nvPicPr>
        <p:blipFill rotWithShape="1">
          <a:blip r:embed="rId32">
            <a:extLst>
              <a:ext uri="{BEBA8EAE-BF5A-486C-A8C5-ECC9F3942E4B}">
                <a14:imgProps xmlns:a14="http://schemas.microsoft.com/office/drawing/2010/main">
                  <a14:imgLayer r:embed="rId33">
                    <a14:imgEffect>
                      <a14:saturation sat="66000"/>
                    </a14:imgEffect>
                  </a14:imgLayer>
                </a14:imgProps>
              </a:ext>
            </a:extLst>
          </a:blip>
          <a:srcRect t="13324" r="9183" b="13324"/>
          <a:stretch/>
        </p:blipFill>
        <p:spPr>
          <a:xfrm>
            <a:off x="6628456" y="3108546"/>
            <a:ext cx="2083052" cy="605692"/>
          </a:xfrm>
          <a:prstGeom prst="rect">
            <a:avLst/>
          </a:prstGeom>
        </p:spPr>
      </p:pic>
      <p:pic>
        <p:nvPicPr>
          <p:cNvPr id="1028" name="Picture 4" descr="Resultado de imagen para grupo IDESA"/>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026838" y="1723644"/>
            <a:ext cx="1570490" cy="607028"/>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2006616" y="682090"/>
            <a:ext cx="4445384" cy="523220"/>
          </a:xfrm>
          <a:prstGeom prst="rect">
            <a:avLst/>
          </a:prstGeom>
          <a:noFill/>
        </p:spPr>
        <p:txBody>
          <a:bodyPr wrap="none" rtlCol="0">
            <a:spAutoFit/>
          </a:bodyPr>
          <a:lstStyle/>
          <a:p>
            <a:pPr algn="ctr"/>
            <a:r>
              <a:rPr lang="es-MX" sz="2800" b="1" dirty="0">
                <a:solidFill>
                  <a:schemeClr val="bg1"/>
                </a:solidFill>
              </a:rPr>
              <a:t>Nuestros principales clientes</a:t>
            </a:r>
          </a:p>
        </p:txBody>
      </p:sp>
      <p:pic>
        <p:nvPicPr>
          <p:cNvPr id="1030" name="Picture 6" descr="Resultado de imagen para att"/>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38297" y="2482384"/>
            <a:ext cx="1477704" cy="60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2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104456" cy="504056"/>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Barridos y fondeos automáticos :</a:t>
            </a:r>
          </a:p>
        </p:txBody>
      </p:sp>
      <p:sp>
        <p:nvSpPr>
          <p:cNvPr id="21" name="Text Box 40"/>
          <p:cNvSpPr txBox="1">
            <a:spLocks noChangeArrowheads="1"/>
          </p:cNvSpPr>
          <p:nvPr/>
        </p:nvSpPr>
        <p:spPr bwMode="auto">
          <a:xfrm>
            <a:off x="323528" y="2276872"/>
            <a:ext cx="8640960" cy="3354764"/>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Enlace automático al módulo de Co_inversión, por efecto de los traspasos que efecten la cuenta corriente, ya que estos tipos de traspasos se determinan en automático.</a:t>
            </a:r>
          </a:p>
          <a:p>
            <a:pPr marL="285750" indent="-285750" algn="just">
              <a:buClr>
                <a:srgbClr val="008000"/>
              </a:buClr>
              <a:buFont typeface="Arial"/>
              <a:buChar char="•"/>
            </a:pPr>
            <a:r>
              <a:rPr lang="es-MX" sz="1600" dirty="0">
                <a:solidFill>
                  <a:schemeClr val="tx2">
                    <a:lumMod val="75000"/>
                  </a:schemeClr>
                </a:solidFill>
              </a:rPr>
              <a:t>Enlace automático con el módulo de conciliaciones bancarias y contables si fuera el caso, para preparar la información necesaria para llevar a cabo las conciliaciones correctamente y en automático por el concepto de traspasos en cuenta corriente.</a:t>
            </a:r>
          </a:p>
          <a:p>
            <a:pPr marL="285750" indent="-285750" algn="just">
              <a:buClr>
                <a:srgbClr val="008000"/>
              </a:buClr>
              <a:buFont typeface="Arial"/>
              <a:buChar char="•"/>
            </a:pPr>
            <a:r>
              <a:rPr lang="es-MX" sz="1600" dirty="0">
                <a:solidFill>
                  <a:schemeClr val="tx2">
                    <a:lumMod val="75000"/>
                  </a:schemeClr>
                </a:solidFill>
              </a:rPr>
              <a:t>Generación automática de polizas de cuenta corriente ya sea para afectar las compañias ya sea en saldos positivos o negativos (préstamos).</a:t>
            </a:r>
          </a:p>
          <a:p>
            <a:pPr marL="285750" indent="-285750" algn="just">
              <a:buClr>
                <a:srgbClr val="008000"/>
              </a:buClr>
              <a:buFont typeface="Arial"/>
              <a:buChar char="•"/>
            </a:pPr>
            <a:r>
              <a:rPr lang="es-MX" sz="1600" dirty="0">
                <a:solidFill>
                  <a:schemeClr val="tx2">
                    <a:lumMod val="75000"/>
                  </a:schemeClr>
                </a:solidFill>
              </a:rPr>
              <a:t>Generación de estadísticas y reportes diarios (Arboles de barrido, arboles de fondeo)</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20</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82644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172819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Ingresos:</a:t>
            </a:r>
          </a:p>
        </p:txBody>
      </p:sp>
      <p:sp>
        <p:nvSpPr>
          <p:cNvPr id="21" name="Text Box 40"/>
          <p:cNvSpPr txBox="1">
            <a:spLocks noChangeArrowheads="1"/>
          </p:cNvSpPr>
          <p:nvPr/>
        </p:nvSpPr>
        <p:spPr bwMode="auto">
          <a:xfrm>
            <a:off x="323528" y="2276872"/>
            <a:ext cx="8640960" cy="538609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Perrmite identificar en forma automática todos los ingresos del grupo a través de la lectura e interpretación de los estados de cuenta o movimientos diarios bancarios de todos los bancos nacionales y extranjeros,  con la finalidad de disminir sustancialmente los depósitos no identificados, mismos que se deben registrar por medio de la referencia de deposito,  o en su caso reparar la referencia por medio de algoritmos inteligentes por tipo de ingreso que proporciona el mismo módulo, con la finalidad de generar polizas contables de ingresos en sus diferentes tipos.</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Identificación automática de los ingresos por medio de la referencia de depósito.</a:t>
            </a:r>
          </a:p>
          <a:p>
            <a:pPr marL="285750" indent="-285750" algn="just">
              <a:buClr>
                <a:srgbClr val="008000"/>
              </a:buClr>
              <a:buFont typeface="Arial"/>
              <a:buChar char="•"/>
            </a:pPr>
            <a:r>
              <a:rPr lang="es-MX" sz="1600" dirty="0">
                <a:solidFill>
                  <a:schemeClr val="tx2">
                    <a:lumMod val="75000"/>
                  </a:schemeClr>
                </a:solidFill>
              </a:rPr>
              <a:t>Afectación automática al módulo de posición, para conocer la disponibilidad de recursos.</a:t>
            </a:r>
          </a:p>
          <a:p>
            <a:pPr marL="285750" indent="-285750" algn="just">
              <a:buClr>
                <a:srgbClr val="008000"/>
              </a:buClr>
              <a:buFont typeface="Arial"/>
              <a:buChar char="•"/>
            </a:pPr>
            <a:r>
              <a:rPr lang="es-MX" sz="1600" dirty="0">
                <a:solidFill>
                  <a:schemeClr val="tx2">
                    <a:lumMod val="75000"/>
                  </a:schemeClr>
                </a:solidFill>
              </a:rPr>
              <a:t>Afectación automática al módulo de flujo real de efectivo, para afectar por rubro los ingresos conocidos a través de la banca.</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21</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18375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172819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lang="es-ES_tradnl" sz="2000" dirty="0">
                <a:solidFill>
                  <a:schemeClr val="tx2">
                    <a:lumMod val="75000"/>
                  </a:schemeClr>
                </a:solidFill>
                <a:latin typeface="Tahoma" pitchFamily="34" charset="0"/>
                <a:ea typeface="+mj-ea"/>
                <a:cs typeface="+mj-cs"/>
              </a:rPr>
              <a:t>Ing</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resos:</a:t>
            </a:r>
          </a:p>
        </p:txBody>
      </p:sp>
      <p:sp>
        <p:nvSpPr>
          <p:cNvPr id="21" name="Text Box 40"/>
          <p:cNvSpPr txBox="1">
            <a:spLocks noChangeArrowheads="1"/>
          </p:cNvSpPr>
          <p:nvPr/>
        </p:nvSpPr>
        <p:spPr bwMode="auto">
          <a:xfrm>
            <a:off x="323528" y="2276872"/>
            <a:ext cx="8640960" cy="3847207"/>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Conocimiento de los depósitos mismo día, apoyando con esto el proceso de cobranza ya conocido y en operación en SAP  y otros ingresos que se pueden dar por caja, por efecto de la vertical hospitalaria.</a:t>
            </a:r>
          </a:p>
          <a:p>
            <a:pPr marL="285750" indent="-285750" algn="just">
              <a:buClr>
                <a:srgbClr val="008000"/>
              </a:buClr>
              <a:buFont typeface="Arial"/>
              <a:buChar char="•"/>
            </a:pPr>
            <a:r>
              <a:rPr lang="es-MX" sz="1600" dirty="0">
                <a:solidFill>
                  <a:schemeClr val="tx2">
                    <a:lumMod val="75000"/>
                  </a:schemeClr>
                </a:solidFill>
              </a:rPr>
              <a:t>Enlace automático con el módulo de conciliaciones bancarias y contables si fuera el caso, para preparar la información necesaria para llevar a cabo las conciliaciones correctamente y en automático por el concepto de ingresos.</a:t>
            </a:r>
          </a:p>
          <a:p>
            <a:pPr marL="285750" indent="-285750" algn="just">
              <a:buClr>
                <a:srgbClr val="008000"/>
              </a:buClr>
              <a:buFont typeface="Arial"/>
              <a:buChar char="•"/>
            </a:pPr>
            <a:r>
              <a:rPr lang="es-MX" sz="1600" dirty="0">
                <a:solidFill>
                  <a:schemeClr val="tx2">
                    <a:lumMod val="75000"/>
                  </a:schemeClr>
                </a:solidFill>
              </a:rPr>
              <a:t>Generación automática de polizas de ingresos.</a:t>
            </a:r>
          </a:p>
          <a:p>
            <a:pPr marL="285750" indent="-285750" algn="just">
              <a:buClr>
                <a:srgbClr val="008000"/>
              </a:buClr>
              <a:buFont typeface="Arial"/>
              <a:buChar char="•"/>
            </a:pPr>
            <a:r>
              <a:rPr lang="es-MX" sz="1600" dirty="0">
                <a:solidFill>
                  <a:schemeClr val="tx2">
                    <a:lumMod val="75000"/>
                  </a:schemeClr>
                </a:solidFill>
              </a:rPr>
              <a:t>Generación de estadísticas y reportes diarios (Depósitos, otros ingresos, ingresos por caja), a cuaquier nivel, operativo o ejecutivo.</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22</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91726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824536" cy="576064"/>
          </a:xfrm>
          <a:prstGeom prst="rect">
            <a:avLst/>
          </a:prstGeom>
        </p:spPr>
        <p:txBody>
          <a:bodyPr vert="horz" lIns="91440" tIns="45720" rIns="91440" bIns="45720" rtlCol="0" anchor="ctr">
            <a:no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Control y aplicación de cobranza</a:t>
            </a:r>
          </a:p>
        </p:txBody>
      </p:sp>
      <p:sp>
        <p:nvSpPr>
          <p:cNvPr id="21" name="Text Box 40"/>
          <p:cNvSpPr txBox="1">
            <a:spLocks noChangeArrowheads="1"/>
          </p:cNvSpPr>
          <p:nvPr/>
        </p:nvSpPr>
        <p:spPr bwMode="auto">
          <a:xfrm>
            <a:off x="323528" y="2132856"/>
            <a:ext cx="8640960" cy="5275291"/>
          </a:xfrm>
          <a:prstGeom prst="rect">
            <a:avLst/>
          </a:prstGeom>
          <a:noFill/>
          <a:ln w="9525">
            <a:noFill/>
            <a:miter lim="800000"/>
            <a:headEnd/>
            <a:tailEnd/>
          </a:ln>
          <a:effectLst/>
        </p:spPr>
        <p:txBody>
          <a:bodyPr wrap="square">
            <a:spAutoFit/>
          </a:bodyPr>
          <a:lstStyle/>
          <a:p>
            <a:pPr algn="just"/>
            <a:r>
              <a:rPr lang="es-MX" sz="1600" dirty="0">
                <a:solidFill>
                  <a:schemeClr val="tx2">
                    <a:lumMod val="75000"/>
                  </a:schemeClr>
                </a:solidFill>
              </a:rPr>
              <a:t>Objetivo general:</a:t>
            </a:r>
          </a:p>
          <a:p>
            <a:pPr algn="just"/>
            <a:endParaRPr lang="es-MX" sz="1600" dirty="0">
              <a:solidFill>
                <a:schemeClr val="tx2"/>
              </a:solidFill>
              <a:latin typeface="Arial" charset="0"/>
              <a:cs typeface="Arial" charset="0"/>
            </a:endParaRPr>
          </a:p>
          <a:p>
            <a:pPr algn="just"/>
            <a:r>
              <a:rPr lang="es-MX" sz="1600" dirty="0">
                <a:solidFill>
                  <a:schemeClr val="tx2"/>
                </a:solidFill>
                <a:latin typeface="Arial" charset="0"/>
                <a:cs typeface="Arial" charset="0"/>
              </a:rPr>
              <a:t>Tener un sistema único e integral para el área de Cobranza, que agilice y optimice la aplicación de todos los procesos involucrados desde el nivel mas elemental como la lectura de estados de cuenta para interpretar y clasificar los ingresos, hasta procesos muy específicos como el control descuentos, cargos diversos, y todas las reglas de negocio involucradas, donde se cubran todas las necesidades de administración, control, aplicación y seguimiento de operaciones de cobranza.</a:t>
            </a:r>
            <a:endParaRPr lang="es-ES" sz="1600" dirty="0">
              <a:solidFill>
                <a:schemeClr val="tx2"/>
              </a:solidFill>
              <a:latin typeface="Arial" charset="0"/>
              <a:cs typeface="Arial" charset="0"/>
            </a:endParaRPr>
          </a:p>
          <a:p>
            <a:pPr algn="just">
              <a:buClr>
                <a:srgbClr val="008000"/>
              </a:buClr>
            </a:pPr>
            <a:endParaRPr lang="es-MX" sz="1600" dirty="0">
              <a:solidFill>
                <a:schemeClr val="tx2"/>
              </a:solidFill>
            </a:endParaRPr>
          </a:p>
          <a:p>
            <a:pPr algn="just">
              <a:buClr>
                <a:srgbClr val="008000"/>
              </a:buClr>
            </a:pPr>
            <a:r>
              <a:rPr lang="es-MX" sz="1600" dirty="0">
                <a:solidFill>
                  <a:schemeClr val="tx2">
                    <a:lumMod val="75000"/>
                  </a:schemeClr>
                </a:solidFill>
              </a:rPr>
              <a:t>Alcances espécificos:</a:t>
            </a:r>
          </a:p>
          <a:p>
            <a:pPr algn="just">
              <a:buClr>
                <a:srgbClr val="008000"/>
              </a:buClr>
            </a:pPr>
            <a:endParaRPr lang="es-MX" sz="1600" dirty="0">
              <a:solidFill>
                <a:schemeClr val="tx2">
                  <a:lumMod val="75000"/>
                </a:schemeClr>
              </a:solidFill>
            </a:endParaRPr>
          </a:p>
          <a:p>
            <a:pPr marL="285750" indent="-285750">
              <a:lnSpc>
                <a:spcPct val="80000"/>
              </a:lnSpc>
              <a:spcBef>
                <a:spcPct val="20000"/>
              </a:spcBef>
              <a:buFont typeface="Wingdings" charset="2"/>
              <a:buChar char="§"/>
            </a:pPr>
            <a:r>
              <a:rPr lang="es-MX" sz="1600" dirty="0">
                <a:solidFill>
                  <a:srgbClr val="1F497D"/>
                </a:solidFill>
                <a:latin typeface="Arial" charset="0"/>
                <a:cs typeface="Arial" charset="0"/>
              </a:rPr>
              <a:t>Importante disminución de horas hombre en el proceso de aplicación de la cobranza.</a:t>
            </a:r>
          </a:p>
          <a:p>
            <a:pPr marL="285750" indent="-285750">
              <a:lnSpc>
                <a:spcPct val="80000"/>
              </a:lnSpc>
              <a:spcBef>
                <a:spcPct val="20000"/>
              </a:spcBef>
              <a:buFont typeface="Wingdings" charset="2"/>
              <a:buChar char="§"/>
            </a:pPr>
            <a:endParaRPr lang="es-MX" sz="1600" dirty="0">
              <a:solidFill>
                <a:srgbClr val="1F497D"/>
              </a:solidFill>
              <a:latin typeface="Arial" charset="0"/>
              <a:cs typeface="Arial" charset="0"/>
            </a:endParaRPr>
          </a:p>
          <a:p>
            <a:pPr marL="285750" indent="-285750">
              <a:lnSpc>
                <a:spcPct val="80000"/>
              </a:lnSpc>
              <a:spcBef>
                <a:spcPct val="20000"/>
              </a:spcBef>
              <a:buFont typeface="Wingdings" charset="2"/>
              <a:buChar char="§"/>
            </a:pPr>
            <a:r>
              <a:rPr lang="es-MX" sz="1600" dirty="0">
                <a:solidFill>
                  <a:srgbClr val="1F497D"/>
                </a:solidFill>
                <a:latin typeface="Arial" charset="0"/>
                <a:cs typeface="Arial" charset="0"/>
              </a:rPr>
              <a:t>Aplicación de los pagos a las facturas, con base a los Depósitos referenciados en Bancos.</a:t>
            </a:r>
          </a:p>
          <a:p>
            <a:pPr marL="285750" indent="-285750">
              <a:lnSpc>
                <a:spcPct val="80000"/>
              </a:lnSpc>
              <a:spcBef>
                <a:spcPct val="20000"/>
              </a:spcBef>
              <a:buFont typeface="Wingdings" charset="2"/>
              <a:buChar char="§"/>
            </a:pPr>
            <a:endParaRPr lang="es-MX" sz="1600" dirty="0">
              <a:solidFill>
                <a:srgbClr val="1F497D"/>
              </a:solidFill>
              <a:latin typeface="Arial" charset="0"/>
              <a:cs typeface="Arial" charset="0"/>
            </a:endParaRPr>
          </a:p>
          <a:p>
            <a:pPr marL="285750" indent="-285750">
              <a:lnSpc>
                <a:spcPct val="80000"/>
              </a:lnSpc>
              <a:spcBef>
                <a:spcPct val="20000"/>
              </a:spcBef>
              <a:buFont typeface="Wingdings" charset="2"/>
              <a:buChar char="§"/>
            </a:pPr>
            <a:r>
              <a:rPr lang="es-MX" sz="1600" dirty="0">
                <a:solidFill>
                  <a:srgbClr val="1F497D"/>
                </a:solidFill>
                <a:latin typeface="Arial" charset="0"/>
                <a:cs typeface="Arial" charset="0"/>
              </a:rPr>
              <a:t>No dependencia de la experiencia de los usuarios al tener todo automatizado y estandarizado.</a:t>
            </a:r>
          </a:p>
          <a:p>
            <a:pPr>
              <a:lnSpc>
                <a:spcPct val="80000"/>
              </a:lnSpc>
              <a:spcBef>
                <a:spcPct val="20000"/>
              </a:spcBef>
            </a:pPr>
            <a:endParaRPr lang="es-MX" sz="1600" b="1" dirty="0">
              <a:latin typeface="Arial" charset="0"/>
              <a:cs typeface="Arial" charset="0"/>
            </a:endParaRPr>
          </a:p>
          <a:p>
            <a:pPr>
              <a:lnSpc>
                <a:spcPct val="80000"/>
              </a:lnSpc>
              <a:spcBef>
                <a:spcPct val="20000"/>
              </a:spcBef>
              <a:buFontTx/>
              <a:buChar char="•"/>
            </a:pPr>
            <a:endParaRPr lang="es-MX" sz="1600" b="1" dirty="0">
              <a:latin typeface="Arial" charset="0"/>
              <a:cs typeface="Arial" charset="0"/>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23</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67424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824536" cy="576064"/>
          </a:xfrm>
          <a:prstGeom prst="rect">
            <a:avLst/>
          </a:prstGeom>
        </p:spPr>
        <p:txBody>
          <a:bodyPr vert="horz" lIns="91440" tIns="45720" rIns="91440" bIns="45720" rtlCol="0" anchor="ctr">
            <a:no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Control y aplicación de cobranza</a:t>
            </a:r>
          </a:p>
        </p:txBody>
      </p:sp>
      <p:sp>
        <p:nvSpPr>
          <p:cNvPr id="21" name="Text Box 40"/>
          <p:cNvSpPr txBox="1">
            <a:spLocks noChangeArrowheads="1"/>
          </p:cNvSpPr>
          <p:nvPr/>
        </p:nvSpPr>
        <p:spPr bwMode="auto">
          <a:xfrm>
            <a:off x="323528" y="2276872"/>
            <a:ext cx="8640960" cy="4782849"/>
          </a:xfrm>
          <a:prstGeom prst="rect">
            <a:avLst/>
          </a:prstGeom>
          <a:noFill/>
          <a:ln w="9525">
            <a:noFill/>
            <a:miter lim="800000"/>
            <a:headEnd/>
            <a:tailEnd/>
          </a:ln>
          <a:effectLst/>
        </p:spPr>
        <p:txBody>
          <a:bodyPr wrap="square">
            <a:spAutoFit/>
          </a:bodyPr>
          <a:lstStyle/>
          <a:p>
            <a:pPr>
              <a:lnSpc>
                <a:spcPct val="80000"/>
              </a:lnSpc>
              <a:spcBef>
                <a:spcPct val="20000"/>
              </a:spcBef>
              <a:buFontTx/>
              <a:buChar char="•"/>
            </a:pPr>
            <a:r>
              <a:rPr lang="es-MX" sz="1600" dirty="0">
                <a:solidFill>
                  <a:srgbClr val="1F497D"/>
                </a:solidFill>
                <a:latin typeface="Arial" charset="0"/>
                <a:cs typeface="Arial" charset="0"/>
              </a:rPr>
              <a:t>Facilita la gestión, el seguimiento y aclaración  de la aplicación de cobranza.</a:t>
            </a:r>
          </a:p>
          <a:p>
            <a:pPr>
              <a:lnSpc>
                <a:spcPct val="80000"/>
              </a:lnSpc>
              <a:spcBef>
                <a:spcPct val="20000"/>
              </a:spcBef>
              <a:buFontTx/>
              <a:buChar char="•"/>
            </a:pPr>
            <a:endParaRPr lang="es-MX" sz="1600" dirty="0">
              <a:solidFill>
                <a:srgbClr val="1F497D"/>
              </a:solidFill>
              <a:latin typeface="Arial" charset="0"/>
              <a:cs typeface="Arial" charset="0"/>
            </a:endParaRPr>
          </a:p>
          <a:p>
            <a:pPr>
              <a:lnSpc>
                <a:spcPct val="80000"/>
              </a:lnSpc>
              <a:spcBef>
                <a:spcPct val="20000"/>
              </a:spcBef>
              <a:buFontTx/>
              <a:buChar char="•"/>
            </a:pPr>
            <a:r>
              <a:rPr lang="es-MX" sz="1600" dirty="0">
                <a:solidFill>
                  <a:srgbClr val="1F497D"/>
                </a:solidFill>
                <a:latin typeface="Arial" charset="0"/>
                <a:cs typeface="Arial" charset="0"/>
              </a:rPr>
              <a:t>Disminución de tiempos en aclaraciones y solución de problemas al tener Consultas y Reportes en línea.</a:t>
            </a:r>
          </a:p>
          <a:p>
            <a:pPr>
              <a:lnSpc>
                <a:spcPct val="80000"/>
              </a:lnSpc>
              <a:spcBef>
                <a:spcPct val="20000"/>
              </a:spcBef>
              <a:buFontTx/>
              <a:buChar char="•"/>
            </a:pPr>
            <a:endParaRPr lang="es-MX" sz="1600" dirty="0">
              <a:solidFill>
                <a:srgbClr val="1F497D"/>
              </a:solidFill>
              <a:latin typeface="Arial" charset="0"/>
              <a:cs typeface="Arial" charset="0"/>
            </a:endParaRPr>
          </a:p>
          <a:p>
            <a:pPr>
              <a:lnSpc>
                <a:spcPct val="80000"/>
              </a:lnSpc>
              <a:buFont typeface="Arial" charset="0"/>
              <a:buChar char="•"/>
            </a:pPr>
            <a:r>
              <a:rPr lang="es-MX" sz="1600" dirty="0">
                <a:solidFill>
                  <a:srgbClr val="1F497D"/>
                </a:solidFill>
                <a:latin typeface="Arial" charset="0"/>
                <a:cs typeface="Arial" charset="0"/>
              </a:rPr>
              <a:t>Revertir el fenómeno 80 – 20 (a 80% Gestión 20% Operación)</a:t>
            </a:r>
          </a:p>
          <a:p>
            <a:pPr>
              <a:lnSpc>
                <a:spcPct val="80000"/>
              </a:lnSpc>
            </a:pPr>
            <a:endParaRPr lang="es-MX" sz="1600" dirty="0">
              <a:solidFill>
                <a:srgbClr val="1F497D"/>
              </a:solidFill>
              <a:latin typeface="Arial" charset="0"/>
              <a:cs typeface="Arial" charset="0"/>
            </a:endParaRPr>
          </a:p>
          <a:p>
            <a:pPr>
              <a:lnSpc>
                <a:spcPct val="80000"/>
              </a:lnSpc>
              <a:buFont typeface="Arial" charset="0"/>
              <a:buChar char="•"/>
            </a:pPr>
            <a:r>
              <a:rPr lang="es-MX" sz="1600" dirty="0">
                <a:solidFill>
                  <a:srgbClr val="1F497D"/>
                </a:solidFill>
                <a:latin typeface="Arial" charset="0"/>
                <a:cs typeface="Arial" charset="0"/>
              </a:rPr>
              <a:t>Disminución de interfaces manuales con el ERP, quedando una sola desde el modulo de Gestión SET.</a:t>
            </a:r>
          </a:p>
          <a:p>
            <a:pPr>
              <a:lnSpc>
                <a:spcPct val="80000"/>
              </a:lnSpc>
              <a:buFont typeface="Arial" charset="0"/>
              <a:buChar char="•"/>
            </a:pPr>
            <a:endParaRPr lang="es-MX" sz="1600" dirty="0">
              <a:solidFill>
                <a:srgbClr val="1F497D"/>
              </a:solidFill>
              <a:latin typeface="Arial" charset="0"/>
              <a:cs typeface="Arial" charset="0"/>
            </a:endParaRPr>
          </a:p>
          <a:p>
            <a:pPr>
              <a:lnSpc>
                <a:spcPct val="80000"/>
              </a:lnSpc>
              <a:buFont typeface="Arial" charset="0"/>
              <a:buChar char="•"/>
            </a:pPr>
            <a:r>
              <a:rPr lang="es-MX" sz="1600" dirty="0">
                <a:solidFill>
                  <a:srgbClr val="1F497D"/>
                </a:solidFill>
                <a:latin typeface="Arial" charset="0"/>
                <a:cs typeface="Arial" charset="0"/>
              </a:rPr>
              <a:t>Disminución de cargas excesivas, por múltiples procesos de interfaces, para cargar u obtener información del ERP.</a:t>
            </a:r>
          </a:p>
          <a:p>
            <a:pPr>
              <a:lnSpc>
                <a:spcPct val="80000"/>
              </a:lnSpc>
              <a:buFont typeface="Arial" charset="0"/>
              <a:buChar char="•"/>
            </a:pPr>
            <a:endParaRPr lang="es-MX" sz="1600" dirty="0">
              <a:solidFill>
                <a:srgbClr val="1F497D"/>
              </a:solidFill>
              <a:latin typeface="Arial" charset="0"/>
              <a:cs typeface="Arial" charset="0"/>
            </a:endParaRPr>
          </a:p>
          <a:p>
            <a:pPr>
              <a:lnSpc>
                <a:spcPct val="80000"/>
              </a:lnSpc>
              <a:buFont typeface="Arial" charset="0"/>
              <a:buChar char="•"/>
            </a:pPr>
            <a:r>
              <a:rPr lang="es-MX" sz="1600" dirty="0">
                <a:solidFill>
                  <a:srgbClr val="1F497D"/>
                </a:solidFill>
                <a:latin typeface="Arial" charset="0"/>
                <a:cs typeface="Arial" charset="0"/>
              </a:rPr>
              <a:t>Facilita la gestión, el seguimiento y supervisión a múltiples niveles </a:t>
            </a:r>
          </a:p>
          <a:p>
            <a:pPr>
              <a:lnSpc>
                <a:spcPct val="80000"/>
              </a:lnSpc>
            </a:pPr>
            <a:endParaRPr lang="es-MX" sz="1600" dirty="0">
              <a:solidFill>
                <a:srgbClr val="1F497D"/>
              </a:solidFill>
              <a:latin typeface="Arial" charset="0"/>
              <a:cs typeface="Arial" charset="0"/>
            </a:endParaRPr>
          </a:p>
          <a:p>
            <a:pPr>
              <a:lnSpc>
                <a:spcPct val="80000"/>
              </a:lnSpc>
              <a:buFont typeface="Arial" charset="0"/>
              <a:buChar char="•"/>
            </a:pPr>
            <a:r>
              <a:rPr lang="es-MX" sz="1600" dirty="0">
                <a:solidFill>
                  <a:srgbClr val="1F497D"/>
                </a:solidFill>
                <a:latin typeface="Arial" charset="0"/>
                <a:cs typeface="Arial" charset="0"/>
              </a:rPr>
              <a:t>Eliminar almacenamiento de información histórica y actual de la cobranza en Excel, en las PC’S de usuarios.</a:t>
            </a:r>
          </a:p>
          <a:p>
            <a:pPr>
              <a:lnSpc>
                <a:spcPct val="80000"/>
              </a:lnSpc>
              <a:buFont typeface="Arial" charset="0"/>
              <a:buChar char="•"/>
            </a:pPr>
            <a:endParaRPr lang="es-MX" sz="1600" dirty="0">
              <a:solidFill>
                <a:srgbClr val="1F497D"/>
              </a:solidFill>
              <a:latin typeface="Arial" charset="0"/>
              <a:cs typeface="Arial" charset="0"/>
            </a:endParaRPr>
          </a:p>
          <a:p>
            <a:pPr>
              <a:lnSpc>
                <a:spcPct val="80000"/>
              </a:lnSpc>
              <a:buFont typeface="Arial" charset="0"/>
              <a:buChar char="•"/>
            </a:pPr>
            <a:r>
              <a:rPr lang="es-MX" sz="1600" dirty="0">
                <a:solidFill>
                  <a:srgbClr val="1F497D"/>
                </a:solidFill>
                <a:latin typeface="Arial" charset="0"/>
                <a:cs typeface="Arial" charset="0"/>
              </a:rPr>
              <a:t>Reportes históricos (hasta 2 años), estadísticos, de evaluación etc.</a:t>
            </a:r>
          </a:p>
          <a:p>
            <a:pPr>
              <a:lnSpc>
                <a:spcPct val="80000"/>
              </a:lnSpc>
              <a:spcBef>
                <a:spcPct val="20000"/>
              </a:spcBef>
              <a:buFontTx/>
              <a:buChar char="•"/>
            </a:pPr>
            <a:endParaRPr lang="es-MX" sz="1600" b="1" dirty="0">
              <a:latin typeface="Arial" charset="0"/>
              <a:cs typeface="Arial" charset="0"/>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24</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471291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391568"/>
            <a:ext cx="388843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Factoraje</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 Electrónico SET</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323528" y="1844824"/>
            <a:ext cx="8640960" cy="4979825"/>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spcBef>
                <a:spcPct val="20000"/>
              </a:spcBef>
            </a:pPr>
            <a:r>
              <a:rPr lang="es-ES" sz="1600" dirty="0">
                <a:solidFill>
                  <a:srgbClr val="1F497D"/>
                </a:solidFill>
                <a:cs typeface="Arial" charset="0"/>
              </a:rPr>
              <a:t>El módulo de Factoraje Electrónico será la herramienta mediante la cual se efectuará el envió de documentos a NAFIN para su Publicación, permitiendo también cargar información de documentos descontados por los Proveedores del Grupo en NAFIN, su consulta, seguimiento, obtención de reportes, Estadísticos y Graficas, generación de propuestas de pago a Proveedores, propuestas de pago a las Instituciones Intermediarias al vencimiento de las facturas, todo esto a través de Interfaces de ERP/SET/NAFIN, procesos automáticos, pantallas de consulta, estadísticos y gráficos.</a:t>
            </a:r>
          </a:p>
          <a:p>
            <a:pPr algn="just">
              <a:spcBef>
                <a:spcPct val="20000"/>
              </a:spcBef>
            </a:pPr>
            <a:endParaRPr lang="es-ES" sz="1600" dirty="0">
              <a:solidFill>
                <a:srgbClr val="1F497D"/>
              </a:solidFill>
              <a:cs typeface="Arial" charset="0"/>
            </a:endParaRPr>
          </a:p>
          <a:p>
            <a:pPr algn="just">
              <a:spcBef>
                <a:spcPct val="20000"/>
              </a:spcBef>
            </a:pPr>
            <a:r>
              <a:rPr lang="es-MX" sz="1600" dirty="0">
                <a:solidFill>
                  <a:schemeClr val="tx2">
                    <a:lumMod val="75000"/>
                  </a:schemeClr>
                </a:solidFill>
              </a:rPr>
              <a:t>Alcances espécificos:   DESCUENTO DE DOCUMENTOS:</a:t>
            </a:r>
          </a:p>
          <a:p>
            <a:pPr algn="just">
              <a:spcBef>
                <a:spcPct val="20000"/>
              </a:spcBef>
            </a:pPr>
            <a:endParaRPr lang="es-ES" sz="1600" dirty="0">
              <a:solidFill>
                <a:srgbClr val="1F497D"/>
              </a:solidFill>
              <a:cs typeface="Arial" charset="0"/>
            </a:endParaRPr>
          </a:p>
          <a:p>
            <a:pPr algn="just">
              <a:spcBef>
                <a:spcPct val="20000"/>
              </a:spcBef>
              <a:buFont typeface="Arial" charset="0"/>
              <a:buChar char="•"/>
            </a:pPr>
            <a:r>
              <a:rPr lang="es-ES" sz="1600" dirty="0">
                <a:solidFill>
                  <a:srgbClr val="1F497D"/>
                </a:solidFill>
                <a:cs typeface="Arial" charset="0"/>
              </a:rPr>
              <a:t>Se efectuará en automático la Interfaz de NAFIN a SET, con los documentos descontados, vencidos y cancelados, en Set se controlarán estos documentos para consultas, estadísticas y graficas.</a:t>
            </a:r>
          </a:p>
          <a:p>
            <a:pPr algn="just">
              <a:spcBef>
                <a:spcPct val="20000"/>
              </a:spcBef>
              <a:buFont typeface="Arial" charset="0"/>
              <a:buChar char="•"/>
            </a:pPr>
            <a:r>
              <a:rPr lang="es-ES" sz="1600" dirty="0">
                <a:solidFill>
                  <a:srgbClr val="1F497D"/>
                </a:solidFill>
                <a:cs typeface="Arial" charset="0"/>
              </a:rPr>
              <a:t> En automático se  generará la interfaz SET al ERP, para los cambios de estatus, beneficiario, de acuerdo al tipo de documento y a su vencimiento se generarán (proceso actual), las propuestas de pago por los documentos vencidos</a:t>
            </a:r>
          </a:p>
          <a:p>
            <a:pPr>
              <a:spcBef>
                <a:spcPct val="20000"/>
              </a:spcBef>
            </a:pPr>
            <a:endParaRPr lang="es-ES" sz="1600" dirty="0">
              <a:solidFill>
                <a:srgbClr val="1F497D"/>
              </a:solidFill>
              <a:cs typeface="Arial" charset="0"/>
            </a:endParaRPr>
          </a:p>
          <a:p>
            <a:pPr algn="just">
              <a:spcBef>
                <a:spcPct val="20000"/>
              </a:spcBef>
            </a:pPr>
            <a:endParaRPr lang="es-ES" sz="1600" dirty="0">
              <a:solidFill>
                <a:srgbClr val="1F497D"/>
              </a:solidFill>
              <a:cs typeface="Arial" charset="0"/>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25</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0682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391568"/>
            <a:ext cx="3888432" cy="648072"/>
          </a:xfrm>
          <a:prstGeom prst="rect">
            <a:avLst/>
          </a:prstGeom>
        </p:spPr>
        <p:txBody>
          <a:bodyPr vert="horz" lIns="91440" tIns="45720" rIns="91440" bIns="45720" rtlCol="0" anchor="ctr">
            <a:normAutofit/>
          </a:bodyPr>
          <a:lstStyle/>
          <a:p>
            <a:pPr marL="1588" lvl="0">
              <a:spcBef>
                <a:spcPct val="0"/>
              </a:spcBef>
              <a:defRPr/>
            </a:pPr>
            <a:r>
              <a:rPr lang="es-ES_tradnl" sz="2000" dirty="0">
                <a:solidFill>
                  <a:schemeClr val="tx2">
                    <a:lumMod val="75000"/>
                  </a:schemeClr>
                </a:solidFill>
                <a:latin typeface="Tahoma" pitchFamily="34" charset="0"/>
              </a:rPr>
              <a:t> Factoraje Electrónico SET</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323528" y="2066072"/>
            <a:ext cx="8640960" cy="5656933"/>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Continuación</a:t>
            </a:r>
          </a:p>
          <a:p>
            <a:pPr algn="just">
              <a:buClr>
                <a:srgbClr val="008000"/>
              </a:buClr>
            </a:pPr>
            <a:endParaRPr lang="es-MX" sz="2000" dirty="0">
              <a:solidFill>
                <a:schemeClr val="tx2">
                  <a:lumMod val="75000"/>
                </a:schemeClr>
              </a:solidFill>
            </a:endParaRPr>
          </a:p>
          <a:p>
            <a:pPr algn="just">
              <a:spcBef>
                <a:spcPct val="20000"/>
              </a:spcBef>
              <a:buFont typeface="Arial" charset="0"/>
              <a:buChar char="•"/>
            </a:pPr>
            <a:r>
              <a:rPr lang="es-ES_tradnl" sz="1600" dirty="0">
                <a:solidFill>
                  <a:srgbClr val="1F497D"/>
                </a:solidFill>
                <a:cs typeface="Arial" charset="0"/>
              </a:rPr>
              <a:t>Control de las </a:t>
            </a:r>
            <a:r>
              <a:rPr lang="es-ES" sz="1600" dirty="0">
                <a:solidFill>
                  <a:srgbClr val="1F497D"/>
                </a:solidFill>
                <a:cs typeface="Arial" charset="0"/>
              </a:rPr>
              <a:t>Líneas Factoraje, lo cuál permitirá</a:t>
            </a:r>
            <a:r>
              <a:rPr lang="es-ES_tradnl" sz="1600" dirty="0">
                <a:solidFill>
                  <a:srgbClr val="1F497D"/>
                </a:solidFill>
                <a:cs typeface="Arial" charset="0"/>
              </a:rPr>
              <a:t> la consulta, y mantenimiento de las líneas de crédito de la Empresa y su actualización del saldo disponible se efectuará a través de pagos a Proveedores e Intermediarios Financieros. </a:t>
            </a:r>
          </a:p>
          <a:p>
            <a:pPr algn="just">
              <a:spcBef>
                <a:spcPct val="20000"/>
              </a:spcBef>
              <a:buFont typeface="Arial" charset="0"/>
              <a:buChar char="•"/>
            </a:pPr>
            <a:r>
              <a:rPr lang="es-ES_tradnl" sz="1600" dirty="0">
                <a:solidFill>
                  <a:srgbClr val="1F497D"/>
                </a:solidFill>
                <a:cs typeface="Arial" charset="0"/>
              </a:rPr>
              <a:t>Lleva el control de </a:t>
            </a:r>
            <a:r>
              <a:rPr lang="es-MX" sz="1600" dirty="0">
                <a:solidFill>
                  <a:srgbClr val="1F497D"/>
                </a:solidFill>
                <a:cs typeface="Arial" charset="0"/>
              </a:rPr>
              <a:t>de los documentos descontados, por Institución Intermediaria, en número e importe y su variación de los dos últimos años consultados, por periodos de 4 años con detalle mensual, considerando como base la fecha de notificación de los documentos descontados de NAFIN y de acuerdo a la información histórica en el sistema, permitiendo su exportación a Excel .</a:t>
            </a:r>
          </a:p>
          <a:p>
            <a:pPr algn="just">
              <a:spcBef>
                <a:spcPct val="20000"/>
              </a:spcBef>
              <a:buFont typeface="Arial" charset="0"/>
              <a:buChar char="•"/>
            </a:pPr>
            <a:r>
              <a:rPr lang="es-ES_tradnl" sz="1600" dirty="0">
                <a:solidFill>
                  <a:srgbClr val="1F497D"/>
                </a:solidFill>
                <a:cs typeface="Arial" charset="0"/>
              </a:rPr>
              <a:t>Presentará Graficas de importes de documentos en millones de pesos / meses, de dos años a consultar y total acumulado, de la Institución Intermediaria o global y del periodo seleccionado. </a:t>
            </a:r>
          </a:p>
          <a:p>
            <a:pPr algn="just">
              <a:spcBef>
                <a:spcPct val="20000"/>
              </a:spcBef>
              <a:buFont typeface="Arial" charset="0"/>
              <a:buChar char="•"/>
            </a:pPr>
            <a:r>
              <a:rPr lang="es-ES_tradnl" sz="1600" dirty="0">
                <a:solidFill>
                  <a:srgbClr val="1F497D"/>
                </a:solidFill>
                <a:cs typeface="Arial" charset="0"/>
              </a:rPr>
              <a:t>Presentará Graficas de los promedios de días de plazo anuales,  por Institución Intermediaria o global y periodo de años seleccionados.</a:t>
            </a:r>
          </a:p>
          <a:p>
            <a:pPr algn="just">
              <a:spcBef>
                <a:spcPct val="20000"/>
              </a:spcBef>
              <a:buFont typeface="Arial" charset="0"/>
              <a:buChar char="•"/>
            </a:pPr>
            <a:endParaRPr lang="es-ES" sz="1600" dirty="0">
              <a:solidFill>
                <a:srgbClr val="1F497D"/>
              </a:solidFill>
              <a:cs typeface="Arial" charset="0"/>
            </a:endParaRPr>
          </a:p>
          <a:p>
            <a:pPr algn="just">
              <a:spcBef>
                <a:spcPct val="20000"/>
              </a:spcBef>
              <a:buFont typeface="Arial" charset="0"/>
              <a:buChar char="•"/>
            </a:pPr>
            <a:endParaRPr lang="es-MX" sz="1600" dirty="0">
              <a:solidFill>
                <a:srgbClr val="1F497D"/>
              </a:solidFill>
              <a:cs typeface="Arial" charset="0"/>
            </a:endParaRPr>
          </a:p>
          <a:p>
            <a:pPr algn="just">
              <a:spcBef>
                <a:spcPct val="20000"/>
              </a:spcBef>
              <a:buFont typeface="Arial" charset="0"/>
              <a:buChar char="•"/>
            </a:pPr>
            <a:endParaRPr lang="es-ES_tradnl" sz="1600" dirty="0">
              <a:solidFill>
                <a:srgbClr val="1F497D"/>
              </a:solidFill>
              <a:cs typeface="Arial" charset="0"/>
            </a:endParaRPr>
          </a:p>
          <a:p>
            <a:pPr algn="just">
              <a:spcBef>
                <a:spcPct val="20000"/>
              </a:spcBef>
              <a:buFont typeface="Arial" charset="0"/>
              <a:buChar char="•"/>
            </a:pPr>
            <a:endParaRPr lang="es-ES_tradnl" sz="1600" dirty="0">
              <a:solidFill>
                <a:srgbClr val="1F497D"/>
              </a:solidFill>
              <a:cs typeface="Arial" charset="0"/>
            </a:endParaRPr>
          </a:p>
          <a:p>
            <a:pPr algn="just">
              <a:buClr>
                <a:srgbClr val="008000"/>
              </a:buClr>
            </a:pPr>
            <a:endParaRPr lang="es-MX" sz="2000" dirty="0">
              <a:solidFill>
                <a:schemeClr val="tx2">
                  <a:lumMod val="75000"/>
                </a:schemeClr>
              </a:solidFill>
            </a:endParaRPr>
          </a:p>
          <a:p>
            <a:pPr algn="just">
              <a:buClr>
                <a:srgbClr val="008000"/>
              </a:buClr>
            </a:pPr>
            <a:endParaRPr lang="es-MX" sz="20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26</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21611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525424"/>
            <a:ext cx="5256584" cy="5252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Inversiones:</a:t>
            </a:r>
          </a:p>
        </p:txBody>
      </p:sp>
      <p:sp>
        <p:nvSpPr>
          <p:cNvPr id="21" name="Text Box 40"/>
          <p:cNvSpPr txBox="1">
            <a:spLocks noChangeArrowheads="1"/>
          </p:cNvSpPr>
          <p:nvPr/>
        </p:nvSpPr>
        <p:spPr bwMode="auto">
          <a:xfrm>
            <a:off x="323528" y="2060848"/>
            <a:ext cx="8640960" cy="433965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recibe del módulo de Co_inversión y del módulo de posición el excedente de caja (disponibilidad), para ser invertido en función a los contratos de inversión con los bancos o casas de bolsa con los que se tenga relación, permitiendo registrar las cotizaciones por día, plazo e importe y con el papel e instrumento que convenga más.</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 :</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Controla el alta de la inversión, desde su alta  hasta su establecimiento y posterior seguimiento de la misma.</a:t>
            </a:r>
          </a:p>
          <a:p>
            <a:pPr marL="285750" indent="-285750" algn="just">
              <a:buClr>
                <a:srgbClr val="008000"/>
              </a:buClr>
              <a:buFont typeface="Arial"/>
              <a:buChar char="•"/>
            </a:pPr>
            <a:r>
              <a:rPr lang="es-MX" sz="1600" dirty="0">
                <a:solidFill>
                  <a:schemeClr val="tx2">
                    <a:lumMod val="75000"/>
                  </a:schemeClr>
                </a:solidFill>
              </a:rPr>
              <a:t>Controla la liquidación y vencimiento de las inversiones con base a datos iniciales de parametrización.</a:t>
            </a:r>
          </a:p>
          <a:p>
            <a:pPr marL="285750" indent="-285750" algn="just">
              <a:buClr>
                <a:srgbClr val="008000"/>
              </a:buClr>
              <a:buFont typeface="Arial"/>
              <a:buChar char="•"/>
            </a:pPr>
            <a:r>
              <a:rPr lang="es-MX" sz="1600" dirty="0">
                <a:solidFill>
                  <a:schemeClr val="tx2">
                    <a:lumMod val="75000"/>
                  </a:schemeClr>
                </a:solidFill>
              </a:rPr>
              <a:t>Genera la orden de inversiones ya establecidas para el soporte operativo y contable en forma diaria.</a:t>
            </a:r>
          </a:p>
          <a:p>
            <a:pPr marL="285750" indent="-285750" algn="just">
              <a:buClr>
                <a:srgbClr val="008000"/>
              </a:buClr>
              <a:buFont typeface="Arial"/>
              <a:buChar char="•"/>
            </a:pPr>
            <a:r>
              <a:rPr lang="es-MX" sz="1600" dirty="0">
                <a:solidFill>
                  <a:schemeClr val="tx2">
                    <a:lumMod val="75000"/>
                  </a:schemeClr>
                </a:solidFill>
              </a:rPr>
              <a:t>Genera la posición diaria de inversiones, consultada a través de un monitor central para asegurarse que todas las operaciones fueron procesadas. </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27</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20046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680520" cy="504056"/>
          </a:xfrm>
          <a:prstGeom prst="rect">
            <a:avLst/>
          </a:prstGeom>
        </p:spPr>
        <p:txBody>
          <a:bodyPr vert="horz" lIns="91440" tIns="45720" rIns="91440" bIns="45720" rtlCol="0" anchor="ctr">
            <a:normAutofit/>
          </a:bodyPr>
          <a:lstStyle/>
          <a:p>
            <a:pPr marL="1588" lvl="0">
              <a:spcBef>
                <a:spcPct val="0"/>
              </a:spcBef>
              <a:defRPr/>
            </a:pPr>
            <a:r>
              <a:rPr lang="es-ES_tradnl" sz="2000" noProof="0" dirty="0">
                <a:solidFill>
                  <a:schemeClr val="tx2">
                    <a:lumMod val="75000"/>
                  </a:schemeClr>
                </a:solidFill>
                <a:latin typeface="Tahoma" pitchFamily="34" charset="0"/>
              </a:rPr>
              <a:t>Inversiones</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323528" y="2155497"/>
            <a:ext cx="8640960" cy="353943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Genera todos los reportes y estadísiticas diarias de inversiones, como son las operaciones establecidas, la posición de inversiones y vencimientos, etc, asi como gráficas ejecutivas de segumiento y control ejecyutivo.</a:t>
            </a:r>
          </a:p>
          <a:p>
            <a:pPr marL="285750" indent="-285750" algn="just">
              <a:buClr>
                <a:srgbClr val="008000"/>
              </a:buClr>
              <a:buFont typeface="Arial"/>
              <a:buChar char="•"/>
            </a:pPr>
            <a:r>
              <a:rPr lang="es-MX" sz="1600" dirty="0">
                <a:solidFill>
                  <a:schemeClr val="tx2">
                    <a:lumMod val="75000"/>
                  </a:schemeClr>
                </a:solidFill>
              </a:rPr>
              <a:t>Genera las pólizas contables hacia SAP y registra las provisiones de interéses por compañia y en función a los parámetros establecidos en el módulo de Co-inversión.</a:t>
            </a:r>
          </a:p>
          <a:p>
            <a:pPr marL="285750" indent="-285750" algn="just">
              <a:buClr>
                <a:srgbClr val="008000"/>
              </a:buClr>
              <a:buFont typeface="Arial"/>
              <a:buChar char="•"/>
            </a:pPr>
            <a:r>
              <a:rPr lang="es-MX" sz="1600" dirty="0">
                <a:solidFill>
                  <a:schemeClr val="tx2">
                    <a:lumMod val="75000"/>
                  </a:schemeClr>
                </a:solidFill>
              </a:rPr>
              <a:t>Tiene enlace con los módulos de posición de bancos y con el de flujo de efectivo para se afectación en línea. </a:t>
            </a:r>
          </a:p>
          <a:p>
            <a:pPr marL="285750" indent="-285750" algn="just">
              <a:buClr>
                <a:srgbClr val="008000"/>
              </a:buClr>
              <a:buFont typeface="Arial"/>
              <a:buChar char="•"/>
            </a:pPr>
            <a:r>
              <a:rPr lang="es-MX" sz="1600" dirty="0">
                <a:solidFill>
                  <a:schemeClr val="tx2">
                    <a:lumMod val="75000"/>
                  </a:schemeClr>
                </a:solidFill>
              </a:rPr>
              <a:t>Tiene enlace con el módulo de egresos para la liquidación de la inversion, para efecuar ya sea la transferencia para su pago o el fondeo para el cargo en cuenta en su caso.</a:t>
            </a:r>
          </a:p>
          <a:p>
            <a:pPr marL="285750" indent="-285750" algn="just">
              <a:buClr>
                <a:srgbClr val="008000"/>
              </a:buClr>
              <a:buFont typeface="Arial"/>
              <a:buChar char="•"/>
            </a:pPr>
            <a:r>
              <a:rPr lang="es-MX" sz="1600" dirty="0">
                <a:solidFill>
                  <a:schemeClr val="tx2">
                    <a:lumMod val="75000"/>
                  </a:schemeClr>
                </a:solidFill>
              </a:rPr>
              <a:t>Tiene enlace con el módulo de conciliaciones para llevar a cabo la conciliación de la liquidación y el envío de la misma, al día siguiente.</a:t>
            </a:r>
          </a:p>
          <a:p>
            <a:pPr algn="just">
              <a:buClr>
                <a:srgbClr val="008000"/>
              </a:buClr>
            </a:pPr>
            <a:endParaRPr lang="es-MX" sz="16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28</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94948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189113" y="1493754"/>
            <a:ext cx="5256584" cy="525264"/>
          </a:xfrm>
          <a:prstGeom prst="rect">
            <a:avLst/>
          </a:prstGeom>
        </p:spPr>
        <p:txBody>
          <a:bodyPr vert="horz" lIns="91440" tIns="45720" rIns="91440" bIns="45720" rtlCol="0" anchor="ctr">
            <a:normAutofit fontScale="92500"/>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err="1">
                <a:ln>
                  <a:noFill/>
                </a:ln>
                <a:solidFill>
                  <a:schemeClr val="tx2">
                    <a:lumMod val="75000"/>
                  </a:schemeClr>
                </a:solidFill>
                <a:effectLst/>
                <a:uLnTx/>
                <a:uFillTx/>
                <a:latin typeface="Tahoma" pitchFamily="34" charset="0"/>
                <a:ea typeface="+mj-ea"/>
                <a:cs typeface="+mj-cs"/>
              </a:rPr>
              <a:t>Co_Inversión</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 / Cuenta corriente / Préstamos:</a:t>
            </a:r>
          </a:p>
        </p:txBody>
      </p:sp>
      <p:sp>
        <p:nvSpPr>
          <p:cNvPr id="21" name="Text Box 40"/>
          <p:cNvSpPr txBox="1">
            <a:spLocks noChangeArrowheads="1"/>
          </p:cNvSpPr>
          <p:nvPr/>
        </p:nvSpPr>
        <p:spPr bwMode="auto">
          <a:xfrm>
            <a:off x="251520" y="1909275"/>
            <a:ext cx="8640960" cy="4832093"/>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controla y maneja toda la cuenta corriente del Grupo, entre la empresa mamá  (holding o corporativo) y las filiales (hijas), por medio de la parametrización de los árboles de Co_inversión y Préstamos, para el control de saldos positivos o negativos (Inversión o préstamos), a través de los barridos y fondeos que operan diariamente se va creando la cuenta corriente del grupo, generando la necesidad de recursos por compañía, si una empresa hija requiere recursos para cubrir sus pagos, este módulo genera la orden de fondeo consultando su saldo en cuenta corriente y determinando a partir de éste, si su fondeo de co-inversión es “Retiro” el saldo debe ser saldo positivo o “Préstamo” si su saldo es negativo, llevando el control de los mismos por medio de un estado de cuenta por compañía. </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específicos: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Este módulo por medio de los arboles de Co_inversión controla, calcula y determina con base al saldo promedio diario los intereses ganados simpre que su saldo sea positivo en el periodo, por empresa hija  respecto a la empresa Holding, tomando como base de cálculo la tasa promedio de inversiones.  </a:t>
            </a:r>
          </a:p>
          <a:p>
            <a:pPr marL="285750" indent="-285750" algn="just">
              <a:buClr>
                <a:srgbClr val="008000"/>
              </a:buClr>
              <a:buFont typeface="Arial"/>
              <a:buChar cha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 </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29</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7735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66"/>
          <p:cNvGrpSpPr>
            <a:grpSpLocks/>
          </p:cNvGrpSpPr>
          <p:nvPr/>
        </p:nvGrpSpPr>
        <p:grpSpPr bwMode="auto">
          <a:xfrm>
            <a:off x="683568" y="1982886"/>
            <a:ext cx="1080120" cy="3894386"/>
            <a:chOff x="2960" y="288"/>
            <a:chExt cx="800" cy="3168"/>
          </a:xfrm>
        </p:grpSpPr>
        <p:pic>
          <p:nvPicPr>
            <p:cNvPr id="13" name="Picture 67" descr="img1"/>
            <p:cNvPicPr>
              <a:picLocks noChangeAspect="1" noChangeArrowheads="1"/>
            </p:cNvPicPr>
            <p:nvPr/>
          </p:nvPicPr>
          <p:blipFill>
            <a:blip r:embed="rId2" cstate="print"/>
            <a:srcRect/>
            <a:stretch>
              <a:fillRect/>
            </a:stretch>
          </p:blipFill>
          <p:spPr bwMode="auto">
            <a:xfrm>
              <a:off x="2960" y="2656"/>
              <a:ext cx="800" cy="800"/>
            </a:xfrm>
            <a:prstGeom prst="rect">
              <a:avLst/>
            </a:prstGeom>
            <a:noFill/>
            <a:ln w="9525">
              <a:noFill/>
              <a:miter lim="800000"/>
              <a:headEnd/>
              <a:tailEnd/>
            </a:ln>
          </p:spPr>
        </p:pic>
        <p:pic>
          <p:nvPicPr>
            <p:cNvPr id="14" name="Picture 68" descr="img2"/>
            <p:cNvPicPr>
              <a:picLocks noChangeAspect="1" noChangeArrowheads="1"/>
            </p:cNvPicPr>
            <p:nvPr/>
          </p:nvPicPr>
          <p:blipFill>
            <a:blip r:embed="rId3" cstate="print"/>
            <a:srcRect/>
            <a:stretch>
              <a:fillRect/>
            </a:stretch>
          </p:blipFill>
          <p:spPr bwMode="auto">
            <a:xfrm>
              <a:off x="2960" y="1872"/>
              <a:ext cx="800" cy="800"/>
            </a:xfrm>
            <a:prstGeom prst="rect">
              <a:avLst/>
            </a:prstGeom>
            <a:noFill/>
            <a:ln w="9525">
              <a:noFill/>
              <a:miter lim="800000"/>
              <a:headEnd/>
              <a:tailEnd/>
            </a:ln>
          </p:spPr>
        </p:pic>
        <p:pic>
          <p:nvPicPr>
            <p:cNvPr id="15" name="Picture 69" descr="img3"/>
            <p:cNvPicPr>
              <a:picLocks noChangeAspect="1" noChangeArrowheads="1"/>
            </p:cNvPicPr>
            <p:nvPr/>
          </p:nvPicPr>
          <p:blipFill>
            <a:blip r:embed="rId4" cstate="print"/>
            <a:srcRect/>
            <a:stretch>
              <a:fillRect/>
            </a:stretch>
          </p:blipFill>
          <p:spPr bwMode="auto">
            <a:xfrm>
              <a:off x="2960" y="1072"/>
              <a:ext cx="800" cy="800"/>
            </a:xfrm>
            <a:prstGeom prst="rect">
              <a:avLst/>
            </a:prstGeom>
            <a:noFill/>
            <a:ln w="9525">
              <a:noFill/>
              <a:miter lim="800000"/>
              <a:headEnd/>
              <a:tailEnd/>
            </a:ln>
          </p:spPr>
        </p:pic>
        <p:pic>
          <p:nvPicPr>
            <p:cNvPr id="16" name="Picture 70" descr="img4"/>
            <p:cNvPicPr>
              <a:picLocks noChangeAspect="1" noChangeArrowheads="1"/>
            </p:cNvPicPr>
            <p:nvPr/>
          </p:nvPicPr>
          <p:blipFill>
            <a:blip r:embed="rId5" cstate="print"/>
            <a:srcRect/>
            <a:stretch>
              <a:fillRect/>
            </a:stretch>
          </p:blipFill>
          <p:spPr bwMode="auto">
            <a:xfrm>
              <a:off x="2960" y="288"/>
              <a:ext cx="800" cy="800"/>
            </a:xfrm>
            <a:prstGeom prst="rect">
              <a:avLst/>
            </a:prstGeom>
            <a:noFill/>
            <a:ln w="9525">
              <a:noFill/>
              <a:miter lim="800000"/>
              <a:headEnd/>
              <a:tailEnd/>
            </a:ln>
          </p:spPr>
        </p:pic>
      </p:grpSp>
      <p:sp>
        <p:nvSpPr>
          <p:cNvPr id="20" name="Rectangle 35"/>
          <p:cNvSpPr txBox="1">
            <a:spLocks noChangeArrowheads="1"/>
          </p:cNvSpPr>
          <p:nvPr/>
        </p:nvSpPr>
        <p:spPr>
          <a:xfrm>
            <a:off x="5652120" y="1298848"/>
            <a:ext cx="3275856" cy="762000"/>
          </a:xfrm>
          <a:prstGeom prst="rect">
            <a:avLst/>
          </a:prstGeom>
        </p:spPr>
        <p:txBody>
          <a:bodyPr vert="horz" lIns="91440" tIns="45720" rIns="91440" bIns="45720" rtlCol="0" anchor="ctr">
            <a:normAutofit/>
          </a:bodyPr>
          <a:lstStyle/>
          <a:p>
            <a:pPr marL="1588" marR="0" lvl="0" indent="0" algn="r" defTabSz="914400" rtl="0" eaLnBrk="1" fontAlgn="auto" latinLnBrk="0" hangingPunct="1">
              <a:lnSpc>
                <a:spcPct val="100000"/>
              </a:lnSpc>
              <a:spcBef>
                <a:spcPct val="0"/>
              </a:spcBef>
              <a:spcAft>
                <a:spcPts val="0"/>
              </a:spcAft>
              <a:buClrTx/>
              <a:buSzTx/>
              <a:buFontTx/>
              <a:buNone/>
              <a:tabLst/>
              <a:defRPr/>
            </a:pPr>
            <a:r>
              <a:rPr kumimoji="0" lang="es-ES_tradnl" sz="24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Módulos</a:t>
            </a:r>
          </a:p>
        </p:txBody>
      </p:sp>
      <p:sp>
        <p:nvSpPr>
          <p:cNvPr id="21" name="Text Box 40"/>
          <p:cNvSpPr txBox="1">
            <a:spLocks noChangeArrowheads="1"/>
          </p:cNvSpPr>
          <p:nvPr/>
        </p:nvSpPr>
        <p:spPr bwMode="auto">
          <a:xfrm>
            <a:off x="2807804" y="1512913"/>
            <a:ext cx="5688632" cy="5016758"/>
          </a:xfrm>
          <a:prstGeom prst="rect">
            <a:avLst/>
          </a:prstGeom>
          <a:noFill/>
          <a:ln w="9525">
            <a:noFill/>
            <a:miter lim="800000"/>
            <a:headEnd/>
            <a:tailEnd/>
          </a:ln>
          <a:effectLst/>
        </p:spPr>
        <p:txBody>
          <a:bodyPr wrap="square">
            <a:spAutoFit/>
          </a:bodyPr>
          <a:lstStyle/>
          <a:p>
            <a:pPr marL="457200" indent="-457200" algn="l">
              <a:buClr>
                <a:srgbClr val="008000"/>
              </a:buClr>
              <a:buFontTx/>
              <a:buAutoNum type="arabicPeriod"/>
            </a:pPr>
            <a:r>
              <a:rPr lang="es-MX" sz="2000" b="1" dirty="0">
                <a:solidFill>
                  <a:schemeClr val="tx2">
                    <a:lumMod val="75000"/>
                  </a:schemeClr>
                </a:solidFill>
              </a:rPr>
              <a:t>Egresos</a:t>
            </a:r>
          </a:p>
          <a:p>
            <a:pPr marL="457200" indent="-457200" algn="l">
              <a:buClr>
                <a:srgbClr val="008000"/>
              </a:buClr>
              <a:buFontTx/>
              <a:buAutoNum type="arabicPeriod"/>
            </a:pPr>
            <a:r>
              <a:rPr lang="es-MX" sz="2000" b="1" dirty="0">
                <a:solidFill>
                  <a:schemeClr val="tx2">
                    <a:lumMod val="75000"/>
                  </a:schemeClr>
                </a:solidFill>
              </a:rPr>
              <a:t>Ingresos</a:t>
            </a:r>
          </a:p>
          <a:p>
            <a:pPr marL="457200" indent="-457200" algn="l">
              <a:buClr>
                <a:srgbClr val="008000"/>
              </a:buClr>
              <a:buFontTx/>
              <a:buAutoNum type="arabicPeriod"/>
            </a:pPr>
            <a:r>
              <a:rPr lang="es-MX" sz="2000" b="1" dirty="0">
                <a:solidFill>
                  <a:schemeClr val="tx2">
                    <a:lumMod val="75000"/>
                  </a:schemeClr>
                </a:solidFill>
              </a:rPr>
              <a:t>Traspasos</a:t>
            </a:r>
          </a:p>
          <a:p>
            <a:pPr marL="457200" indent="-457200" algn="l">
              <a:buClr>
                <a:srgbClr val="008000"/>
              </a:buClr>
              <a:buFontTx/>
              <a:buAutoNum type="arabicPeriod"/>
            </a:pPr>
            <a:r>
              <a:rPr lang="es-MX" sz="2000" b="1" dirty="0">
                <a:solidFill>
                  <a:schemeClr val="tx2">
                    <a:lumMod val="75000"/>
                  </a:schemeClr>
                </a:solidFill>
              </a:rPr>
              <a:t>Barridos y fondeos</a:t>
            </a:r>
          </a:p>
          <a:p>
            <a:pPr marL="457200" indent="-457200" algn="l">
              <a:buClr>
                <a:srgbClr val="008000"/>
              </a:buClr>
              <a:buFontTx/>
              <a:buAutoNum type="arabicPeriod"/>
            </a:pPr>
            <a:r>
              <a:rPr lang="es-MX" sz="2000" b="1" dirty="0">
                <a:solidFill>
                  <a:schemeClr val="tx2">
                    <a:lumMod val="75000"/>
                  </a:schemeClr>
                </a:solidFill>
              </a:rPr>
              <a:t>Control y aplicación de cobranza</a:t>
            </a:r>
          </a:p>
          <a:p>
            <a:pPr marL="457200" indent="-457200" algn="l">
              <a:buClr>
                <a:srgbClr val="008000"/>
              </a:buClr>
              <a:buFontTx/>
              <a:buAutoNum type="arabicPeriod"/>
            </a:pPr>
            <a:r>
              <a:rPr lang="es-MX" sz="2000" b="1" dirty="0">
                <a:solidFill>
                  <a:schemeClr val="tx2">
                    <a:lumMod val="75000"/>
                  </a:schemeClr>
                </a:solidFill>
              </a:rPr>
              <a:t>Factoraje Electrónico SET</a:t>
            </a:r>
          </a:p>
          <a:p>
            <a:pPr marL="457200" indent="-457200" algn="l">
              <a:buClr>
                <a:srgbClr val="008000"/>
              </a:buClr>
              <a:buFontTx/>
              <a:buAutoNum type="arabicPeriod"/>
            </a:pPr>
            <a:r>
              <a:rPr lang="es-MX" sz="2000" b="1" dirty="0">
                <a:solidFill>
                  <a:schemeClr val="tx2">
                    <a:lumMod val="75000"/>
                  </a:schemeClr>
                </a:solidFill>
              </a:rPr>
              <a:t>Control y manejo de Financiamientos (Deuda)</a:t>
            </a:r>
          </a:p>
          <a:p>
            <a:pPr marL="457200" indent="-457200" algn="l">
              <a:buClr>
                <a:srgbClr val="008000"/>
              </a:buClr>
              <a:buFontTx/>
              <a:buAutoNum type="arabicPeriod"/>
            </a:pPr>
            <a:r>
              <a:rPr lang="es-MX" sz="2000" b="1" dirty="0">
                <a:solidFill>
                  <a:schemeClr val="tx2">
                    <a:lumMod val="75000"/>
                  </a:schemeClr>
                </a:solidFill>
              </a:rPr>
              <a:t>Banca electrónica </a:t>
            </a:r>
          </a:p>
          <a:p>
            <a:pPr marL="457200" indent="-457200" algn="l">
              <a:buClr>
                <a:srgbClr val="008000"/>
              </a:buClr>
              <a:buFontTx/>
              <a:buAutoNum type="arabicPeriod"/>
            </a:pPr>
            <a:r>
              <a:rPr lang="es-MX" sz="2000" b="1" dirty="0">
                <a:solidFill>
                  <a:schemeClr val="tx2">
                    <a:lumMod val="75000"/>
                  </a:schemeClr>
                </a:solidFill>
              </a:rPr>
              <a:t>Posición y flujo de efectivo</a:t>
            </a:r>
          </a:p>
          <a:p>
            <a:pPr marL="457200" indent="-457200" algn="l">
              <a:buClr>
                <a:srgbClr val="008000"/>
              </a:buClr>
              <a:buFontTx/>
              <a:buAutoNum type="arabicPeriod"/>
            </a:pPr>
            <a:r>
              <a:rPr lang="es-MX" sz="2000" b="1" dirty="0">
                <a:solidFill>
                  <a:schemeClr val="tx2">
                    <a:lumMod val="75000"/>
                  </a:schemeClr>
                </a:solidFill>
              </a:rPr>
              <a:t>Conciliaciones Banco – SET - Contabilidad</a:t>
            </a:r>
          </a:p>
          <a:p>
            <a:pPr marL="457200" indent="-457200" algn="l">
              <a:buClr>
                <a:srgbClr val="008000"/>
              </a:buClr>
              <a:buFontTx/>
              <a:buAutoNum type="arabicPeriod"/>
            </a:pPr>
            <a:r>
              <a:rPr lang="es-MX" sz="2000" b="1" dirty="0">
                <a:solidFill>
                  <a:schemeClr val="tx2">
                    <a:lumMod val="75000"/>
                  </a:schemeClr>
                </a:solidFill>
              </a:rPr>
              <a:t>Inversiones</a:t>
            </a:r>
          </a:p>
          <a:p>
            <a:pPr marL="457200" indent="-457200" algn="l">
              <a:buClr>
                <a:srgbClr val="008000"/>
              </a:buClr>
              <a:buFontTx/>
              <a:buAutoNum type="arabicPeriod"/>
            </a:pPr>
            <a:r>
              <a:rPr lang="es-MX" sz="2000" b="1" dirty="0">
                <a:solidFill>
                  <a:schemeClr val="tx2">
                    <a:lumMod val="75000"/>
                  </a:schemeClr>
                </a:solidFill>
              </a:rPr>
              <a:t>Co_inversión (cuenta corriente / préstamos)</a:t>
            </a:r>
          </a:p>
          <a:p>
            <a:pPr marL="457200" indent="-457200">
              <a:buClr>
                <a:srgbClr val="008000"/>
              </a:buClr>
              <a:buFontTx/>
              <a:buAutoNum type="arabicPeriod"/>
            </a:pPr>
            <a:r>
              <a:rPr lang="es-MX" sz="2000" b="1" dirty="0">
                <a:solidFill>
                  <a:schemeClr val="tx2">
                    <a:lumMod val="75000"/>
                  </a:schemeClr>
                </a:solidFill>
              </a:rPr>
              <a:t>Compra y venta de divisas</a:t>
            </a:r>
          </a:p>
          <a:p>
            <a:pPr marL="457200" indent="-457200" algn="l">
              <a:buClr>
                <a:srgbClr val="008000"/>
              </a:buClr>
              <a:buFontTx/>
              <a:buAutoNum type="arabicPeriod"/>
            </a:pPr>
            <a:r>
              <a:rPr lang="es-MX" sz="2000" b="1" dirty="0">
                <a:solidFill>
                  <a:schemeClr val="tx2">
                    <a:lumMod val="75000"/>
                  </a:schemeClr>
                </a:solidFill>
              </a:rPr>
              <a:t>Cheque Electrónico</a:t>
            </a:r>
          </a:p>
          <a:p>
            <a:pPr marL="457200" indent="-457200" algn="l">
              <a:buClr>
                <a:srgbClr val="008000"/>
              </a:buClr>
              <a:buFontTx/>
              <a:buAutoNum type="arabicPeriod"/>
            </a:pPr>
            <a:r>
              <a:rPr lang="es-MX" sz="2000" b="1" dirty="0">
                <a:solidFill>
                  <a:schemeClr val="tx2">
                    <a:lumMod val="75000"/>
                  </a:schemeClr>
                </a:solidFill>
              </a:rPr>
              <a:t>Caja</a:t>
            </a:r>
          </a:p>
          <a:p>
            <a:pPr marL="457200" indent="-457200" algn="l">
              <a:buClr>
                <a:srgbClr val="008000"/>
              </a:buClr>
              <a:buFontTx/>
              <a:buAutoNum type="arabicPeriod"/>
            </a:pPr>
            <a:r>
              <a:rPr lang="es-ES_tradnl" sz="2000" b="1" dirty="0">
                <a:solidFill>
                  <a:schemeClr val="tx2">
                    <a:lumMod val="75000"/>
                  </a:schemeClr>
                </a:solidFill>
              </a:rPr>
              <a:t>Portal de Proveedores</a:t>
            </a:r>
            <a:endParaRPr lang="es-MX" sz="2000" b="1"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a:t>
            </a:fld>
            <a:endParaRPr lang="es-MX" dirty="0"/>
          </a:p>
        </p:txBody>
      </p:sp>
      <p:sp>
        <p:nvSpPr>
          <p:cNvPr id="18" name="Rectangle 37"/>
          <p:cNvSpPr>
            <a:spLocks noChangeArrowheads="1"/>
          </p:cNvSpPr>
          <p:nvPr/>
        </p:nvSpPr>
        <p:spPr bwMode="auto">
          <a:xfrm>
            <a:off x="250825" y="333375"/>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24" name="23 Imagen"/>
          <p:cNvPicPr/>
          <p:nvPr/>
        </p:nvPicPr>
        <p:blipFill>
          <a:blip r:embed="rId6">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25" name="Picture 32"/>
          <p:cNvPicPr>
            <a:picLocks noChangeAspect="1" noChangeArrowheads="1"/>
          </p:cNvPicPr>
          <p:nvPr/>
        </p:nvPicPr>
        <p:blipFill>
          <a:blip r:embed="rId7" cstate="print"/>
          <a:srcRect/>
          <a:stretch>
            <a:fillRect/>
          </a:stretch>
        </p:blipFill>
        <p:spPr bwMode="auto">
          <a:xfrm>
            <a:off x="536242" y="458628"/>
            <a:ext cx="1143000" cy="814388"/>
          </a:xfrm>
          <a:prstGeom prst="rect">
            <a:avLst/>
          </a:prstGeom>
          <a:noFill/>
          <a:ln w="9525">
            <a:noFill/>
            <a:round/>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Box 40"/>
          <p:cNvSpPr txBox="1">
            <a:spLocks noChangeArrowheads="1"/>
          </p:cNvSpPr>
          <p:nvPr/>
        </p:nvSpPr>
        <p:spPr bwMode="auto">
          <a:xfrm>
            <a:off x="323528" y="2155497"/>
            <a:ext cx="8640960" cy="4524316"/>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específicos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Este módulo por medio de los árboles de Préstamos controla, calcula y determina con base al saldo promedio diario los intereses para cobro si su saldo es negativo en el periodo.</a:t>
            </a:r>
          </a:p>
          <a:p>
            <a:pPr marL="285750" indent="-285750" algn="just">
              <a:buClr>
                <a:srgbClr val="008000"/>
              </a:buClr>
              <a:buFont typeface="Arial"/>
              <a:buChar char="•"/>
            </a:pPr>
            <a:r>
              <a:rPr lang="es-MX" sz="1600" dirty="0">
                <a:solidFill>
                  <a:schemeClr val="tx2">
                    <a:lumMod val="75000"/>
                  </a:schemeClr>
                </a:solidFill>
              </a:rPr>
              <a:t>Genera las pólizas contables hacia SAP y registra las provisiones de interéses por cobrar o por pagar por compañía de la cuenta corriente, generando hacia SAP la factura correspondiente, para que el pago sea ejecutados en bancos.</a:t>
            </a:r>
          </a:p>
          <a:p>
            <a:pPr marL="285750" indent="-285750" algn="just">
              <a:buClr>
                <a:srgbClr val="008000"/>
              </a:buClr>
              <a:buFont typeface="Arial"/>
              <a:buChar char="•"/>
            </a:pPr>
            <a:r>
              <a:rPr lang="es-MX" sz="1600" dirty="0">
                <a:solidFill>
                  <a:schemeClr val="tx2">
                    <a:lumMod val="75000"/>
                  </a:schemeClr>
                </a:solidFill>
              </a:rPr>
              <a:t>Genera una poliza hacia a SAP por concepto de las aportaciones (Barridos) y de los retiros (fondeos) de la cuenta corriente y préstamos.</a:t>
            </a:r>
          </a:p>
          <a:p>
            <a:pPr marL="285750" indent="-285750" algn="just">
              <a:buClr>
                <a:srgbClr val="008000"/>
              </a:buClr>
              <a:buFont typeface="Arial"/>
              <a:buChar char="•"/>
            </a:pPr>
            <a:r>
              <a:rPr lang="es-MX" sz="1600" dirty="0">
                <a:solidFill>
                  <a:schemeClr val="tx2">
                    <a:lumMod val="75000"/>
                  </a:schemeClr>
                </a:solidFill>
              </a:rPr>
              <a:t>Tiene enlace con los módulos de posición de bancos y con el de flujo de efectivo para se afectación en línea. </a:t>
            </a:r>
          </a:p>
          <a:p>
            <a:pPr marL="285750" indent="-285750" algn="just">
              <a:buClr>
                <a:srgbClr val="008000"/>
              </a:buClr>
              <a:buFont typeface="Arial"/>
              <a:buChar char="•"/>
            </a:pPr>
            <a:r>
              <a:rPr lang="es-MX" sz="1600" dirty="0">
                <a:solidFill>
                  <a:schemeClr val="tx2">
                    <a:lumMod val="75000"/>
                  </a:schemeClr>
                </a:solidFill>
              </a:rPr>
              <a:t>Tiene enlace con el módulo de egresos para la liquidación de intereses.</a:t>
            </a:r>
          </a:p>
          <a:p>
            <a:pPr marL="285750" indent="-285750" algn="just">
              <a:buClr>
                <a:srgbClr val="008000"/>
              </a:buClr>
              <a:buFont typeface="Arial"/>
              <a:buChar char="•"/>
            </a:pPr>
            <a:r>
              <a:rPr lang="es-MX" sz="1600" dirty="0">
                <a:solidFill>
                  <a:schemeClr val="tx2">
                    <a:lumMod val="75000"/>
                  </a:schemeClr>
                </a:solidFill>
              </a:rPr>
              <a:t>Tiene enlace con el módulo de conciliaciones para llevar a cabo la conciliación de la cuenta corriente y préstamos si fuera en caso.</a:t>
            </a:r>
          </a:p>
          <a:p>
            <a:pPr marL="285750" indent="-285750" algn="just">
              <a:buClr>
                <a:srgbClr val="008000"/>
              </a:buClr>
              <a:buFont typeface="Arial"/>
              <a:buChar char="•"/>
            </a:pPr>
            <a:r>
              <a:rPr lang="es-MX" sz="1600" dirty="0">
                <a:solidFill>
                  <a:schemeClr val="tx2">
                    <a:lumMod val="75000"/>
                  </a:schemeClr>
                </a:solidFill>
              </a:rPr>
              <a:t>Genera un estado de  cuenta corriente para la parte de Co_inversión y otros para la parte de préstamos.</a:t>
            </a:r>
          </a:p>
          <a:p>
            <a:pPr marL="285750" indent="-285750" algn="just">
              <a:buClr>
                <a:srgbClr val="008000"/>
              </a:buClr>
              <a:buFont typeface="Arial"/>
              <a:buChar char="•"/>
            </a:pPr>
            <a:r>
              <a:rPr lang="es-MX" sz="1600" dirty="0">
                <a:solidFill>
                  <a:schemeClr val="tx2">
                    <a:lumMod val="75000"/>
                  </a:schemeClr>
                </a:solidFill>
              </a:rPr>
              <a:t>Proporciona diferentes reportes para la operación diaria y ejecutivos para la toma de desiciones.</a:t>
            </a:r>
          </a:p>
          <a:p>
            <a:pPr algn="just">
              <a:buClr>
                <a:srgbClr val="008000"/>
              </a:buClr>
            </a:pPr>
            <a:endParaRPr lang="es-MX" sz="16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30</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
        <p:nvSpPr>
          <p:cNvPr id="15" name="Rectangle 35"/>
          <p:cNvSpPr txBox="1">
            <a:spLocks noChangeArrowheads="1"/>
          </p:cNvSpPr>
          <p:nvPr/>
        </p:nvSpPr>
        <p:spPr>
          <a:xfrm>
            <a:off x="189113" y="1493754"/>
            <a:ext cx="5256584" cy="525264"/>
          </a:xfrm>
          <a:prstGeom prst="rect">
            <a:avLst/>
          </a:prstGeom>
        </p:spPr>
        <p:txBody>
          <a:bodyPr vert="horz" lIns="91440" tIns="45720" rIns="91440" bIns="45720" rtlCol="0" anchor="ctr">
            <a:normAutofit fontScale="92500"/>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err="1">
                <a:ln>
                  <a:noFill/>
                </a:ln>
                <a:solidFill>
                  <a:schemeClr val="tx2">
                    <a:lumMod val="75000"/>
                  </a:schemeClr>
                </a:solidFill>
                <a:effectLst/>
                <a:uLnTx/>
                <a:uFillTx/>
                <a:latin typeface="Tahoma" pitchFamily="34" charset="0"/>
                <a:ea typeface="+mj-ea"/>
                <a:cs typeface="+mj-cs"/>
              </a:rPr>
              <a:t>Co_Inversión</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 / Cuenta corriente / Préstamos:</a:t>
            </a:r>
          </a:p>
        </p:txBody>
      </p:sp>
    </p:spTree>
    <p:extLst>
      <p:ext uri="{BB962C8B-B14F-4D97-AF65-F5344CB8AC3E}">
        <p14:creationId xmlns:p14="http://schemas.microsoft.com/office/powerpoint/2010/main" val="313880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556792"/>
            <a:ext cx="5688632" cy="5760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Control y manejo de financiamientos (Deuda)</a:t>
            </a:r>
          </a:p>
        </p:txBody>
      </p:sp>
      <p:sp>
        <p:nvSpPr>
          <p:cNvPr id="21" name="Text Box 40"/>
          <p:cNvSpPr txBox="1">
            <a:spLocks noChangeArrowheads="1"/>
          </p:cNvSpPr>
          <p:nvPr/>
        </p:nvSpPr>
        <p:spPr bwMode="auto">
          <a:xfrm>
            <a:off x="323528" y="1988840"/>
            <a:ext cx="8640960" cy="5632312"/>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rgbClr val="1F497D"/>
                </a:solidFill>
              </a:rPr>
              <a:t>Objetivo general:</a:t>
            </a:r>
          </a:p>
          <a:p>
            <a:pPr algn="just">
              <a:buClr>
                <a:srgbClr val="008000"/>
              </a:buClr>
            </a:pPr>
            <a:endParaRPr lang="es-MX" sz="2000" dirty="0">
              <a:solidFill>
                <a:schemeClr val="tx2">
                  <a:lumMod val="75000"/>
                </a:schemeClr>
              </a:solidFill>
            </a:endParaRPr>
          </a:p>
          <a:p>
            <a:pPr algn="just"/>
            <a:r>
              <a:rPr lang="es-MX" sz="1600" dirty="0">
                <a:solidFill>
                  <a:srgbClr val="1F497D"/>
                </a:solidFill>
              </a:rPr>
              <a:t>Implementar el Modulo de Financiamientos que forma parte del Sistema Electrónico de Tesorería (SET) y cuyo objetivo será coadyuvar a la administración y control de los diferentes financiamientos que el GRUPO y las empresas subsidiarias tengan contratados de deuda con cualquier Institución Financiera </a:t>
            </a:r>
            <a:r>
              <a:rPr lang="es-ES" sz="1600" dirty="0">
                <a:solidFill>
                  <a:srgbClr val="1F497D"/>
                </a:solidFill>
              </a:rPr>
              <a:t>.</a:t>
            </a:r>
          </a:p>
          <a:p>
            <a:pPr algn="just"/>
            <a:endParaRPr lang="es-ES" sz="1600" dirty="0">
              <a:solidFill>
                <a:srgbClr val="1F497D"/>
              </a:solidFill>
            </a:endParaRPr>
          </a:p>
          <a:p>
            <a:pPr algn="just"/>
            <a:r>
              <a:rPr lang="es-MX" sz="1600" dirty="0">
                <a:solidFill>
                  <a:schemeClr val="tx2">
                    <a:lumMod val="75000"/>
                  </a:schemeClr>
                </a:solidFill>
              </a:rPr>
              <a:t>Alcances espécificos:</a:t>
            </a:r>
          </a:p>
          <a:p>
            <a:pPr algn="just"/>
            <a:endParaRPr lang="es-ES" sz="1600" dirty="0">
              <a:solidFill>
                <a:srgbClr val="1F497D"/>
              </a:solidFill>
            </a:endParaRPr>
          </a:p>
          <a:p>
            <a:pPr marL="285750" indent="-285750" algn="just">
              <a:buFont typeface="Wingdings" charset="2"/>
              <a:buChar char="§"/>
            </a:pPr>
            <a:r>
              <a:rPr lang="es-MX" sz="1600" b="1" dirty="0">
                <a:solidFill>
                  <a:srgbClr val="1F497D"/>
                </a:solidFill>
              </a:rPr>
              <a:t>Carga inicial de créditos vigentes</a:t>
            </a:r>
            <a:endParaRPr lang="es-ES_tradnl" sz="1600" b="1" dirty="0">
              <a:solidFill>
                <a:srgbClr val="1F497D"/>
              </a:solidFill>
            </a:endParaRPr>
          </a:p>
          <a:p>
            <a:pPr marL="628650" lvl="1" indent="-171450" algn="just">
              <a:buFont typeface="Wingdings" charset="2"/>
              <a:buChar char="§"/>
            </a:pPr>
            <a:r>
              <a:rPr lang="es-ES_tradnl" sz="1600" dirty="0">
                <a:solidFill>
                  <a:srgbClr val="1F497D"/>
                </a:solidFill>
              </a:rPr>
              <a:t>Esta carga de créditos se hará vía pantallas del modulo </a:t>
            </a:r>
          </a:p>
          <a:p>
            <a:pPr marL="628650" lvl="1" indent="-171450" algn="just">
              <a:buFont typeface="Wingdings" charset="2"/>
              <a:buChar char="§"/>
            </a:pPr>
            <a:r>
              <a:rPr lang="es-ES_tradnl" sz="1600" dirty="0">
                <a:solidFill>
                  <a:srgbClr val="1F497D"/>
                </a:solidFill>
              </a:rPr>
              <a:t>Emisión de reportes básicos de validación</a:t>
            </a:r>
            <a:endParaRPr lang="es-ES_tradnl" sz="1600" i="1" dirty="0">
              <a:solidFill>
                <a:srgbClr val="1F497D"/>
              </a:solidFill>
            </a:endParaRPr>
          </a:p>
          <a:p>
            <a:pPr marL="171450" indent="-171450" algn="just">
              <a:buFont typeface="Wingdings" charset="2"/>
              <a:buChar char="§"/>
            </a:pPr>
            <a:endParaRPr lang="es-ES_tradnl" sz="1600" b="1" i="1" dirty="0">
              <a:solidFill>
                <a:srgbClr val="1F497D"/>
              </a:solidFill>
            </a:endParaRPr>
          </a:p>
          <a:p>
            <a:pPr marL="285750" indent="-285750" algn="just">
              <a:buFont typeface="Wingdings" charset="2"/>
              <a:buChar char="§"/>
            </a:pPr>
            <a:r>
              <a:rPr lang="es-MX" sz="1600" b="1" dirty="0">
                <a:solidFill>
                  <a:srgbClr val="1F497D"/>
                </a:solidFill>
              </a:rPr>
              <a:t>Registro y administración de los pasivos siguientes:</a:t>
            </a:r>
            <a:r>
              <a:rPr lang="es-ES_tradnl" sz="1600" b="1" dirty="0">
                <a:solidFill>
                  <a:srgbClr val="1F497D"/>
                </a:solidFill>
              </a:rPr>
              <a:t> 		</a:t>
            </a:r>
          </a:p>
          <a:p>
            <a:pPr marL="742950" lvl="1" indent="-285750" algn="just">
              <a:buFont typeface="Wingdings" charset="2"/>
              <a:buChar char="§"/>
            </a:pPr>
            <a:r>
              <a:rPr lang="es-MX" sz="1600" dirty="0">
                <a:solidFill>
                  <a:srgbClr val="1F497D"/>
                </a:solidFill>
              </a:rPr>
              <a:t>Pasivos Bancarios</a:t>
            </a:r>
            <a:r>
              <a:rPr lang="es-ES_tradnl" sz="1600" dirty="0">
                <a:solidFill>
                  <a:srgbClr val="1F497D"/>
                </a:solidFill>
              </a:rPr>
              <a:t>.</a:t>
            </a:r>
          </a:p>
          <a:p>
            <a:pPr marL="742950" lvl="1" indent="-285750" algn="just">
              <a:buFont typeface="Wingdings" charset="2"/>
              <a:buChar char="§"/>
            </a:pPr>
            <a:r>
              <a:rPr lang="es-MX" sz="1600" dirty="0">
                <a:solidFill>
                  <a:srgbClr val="1F497D"/>
                </a:solidFill>
              </a:rPr>
              <a:t>Certificados Bursátiles</a:t>
            </a:r>
          </a:p>
          <a:p>
            <a:pPr marL="742950" lvl="1" indent="-285750" algn="just">
              <a:buFont typeface="Wingdings" charset="2"/>
              <a:buChar char="§"/>
            </a:pPr>
            <a:r>
              <a:rPr lang="es-MX" sz="1600" dirty="0">
                <a:solidFill>
                  <a:srgbClr val="1F497D"/>
                </a:solidFill>
              </a:rPr>
              <a:t>Factoraje</a:t>
            </a:r>
          </a:p>
          <a:p>
            <a:pPr marL="742950" lvl="1" indent="-285750" algn="just">
              <a:buFont typeface="Wingdings" charset="2"/>
              <a:buChar char="§"/>
            </a:pPr>
            <a:r>
              <a:rPr lang="es-MX" sz="1600" dirty="0">
                <a:solidFill>
                  <a:srgbClr val="1F497D"/>
                </a:solidFill>
              </a:rPr>
              <a:t>Arrendamientos de equipo y automóvil</a:t>
            </a:r>
          </a:p>
          <a:p>
            <a:pPr marL="742950" lvl="1" indent="-285750" algn="just">
              <a:buFont typeface="Wingdings" charset="2"/>
              <a:buChar char="§"/>
            </a:pPr>
            <a:endParaRPr lang="es-MX" sz="1600" b="1" dirty="0"/>
          </a:p>
          <a:p>
            <a:pPr lvl="1" algn="just">
              <a:buFont typeface="Wingdings" charset="0"/>
              <a:buChar char="ü"/>
            </a:pPr>
            <a:endParaRPr lang="es-MX" sz="1600" b="1" dirty="0"/>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31</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21611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Box 40"/>
          <p:cNvSpPr txBox="1">
            <a:spLocks noChangeArrowheads="1"/>
          </p:cNvSpPr>
          <p:nvPr/>
        </p:nvSpPr>
        <p:spPr bwMode="auto">
          <a:xfrm>
            <a:off x="323528" y="1999868"/>
            <a:ext cx="8640960" cy="4093428"/>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Continuación Alcances….</a:t>
            </a:r>
          </a:p>
          <a:p>
            <a:pPr algn="just">
              <a:buClr>
                <a:srgbClr val="008000"/>
              </a:buClr>
            </a:pPr>
            <a:endParaRPr lang="es-MX" sz="2000" dirty="0">
              <a:solidFill>
                <a:schemeClr val="tx2">
                  <a:lumMod val="75000"/>
                </a:schemeClr>
              </a:solidFill>
            </a:endParaRPr>
          </a:p>
          <a:p>
            <a:pPr algn="just">
              <a:buFont typeface="Wingdings" charset="0"/>
              <a:buChar char="Ø"/>
            </a:pPr>
            <a:r>
              <a:rPr lang="es-MX" sz="1600" dirty="0">
                <a:solidFill>
                  <a:srgbClr val="1F497D"/>
                </a:solidFill>
              </a:rPr>
              <a:t>Registro y control de la Cartera Activa</a:t>
            </a:r>
          </a:p>
          <a:p>
            <a:pPr algn="just">
              <a:buFont typeface="Wingdings" charset="0"/>
              <a:buChar char="Ø"/>
            </a:pPr>
            <a:r>
              <a:rPr lang="es-MX" sz="1600" dirty="0">
                <a:solidFill>
                  <a:srgbClr val="1F497D"/>
                </a:solidFill>
              </a:rPr>
              <a:t>Registro y control de Líneas de crédito Globales  e Individuales</a:t>
            </a:r>
          </a:p>
          <a:p>
            <a:pPr algn="just">
              <a:buFont typeface="Wingdings" charset="0"/>
              <a:buChar char="Ø"/>
            </a:pPr>
            <a:r>
              <a:rPr lang="es-MX" sz="1600" dirty="0">
                <a:solidFill>
                  <a:srgbClr val="1F497D"/>
                </a:solidFill>
              </a:rPr>
              <a:t>Registro y control de Disposiciones de crédito</a:t>
            </a:r>
          </a:p>
          <a:p>
            <a:pPr algn="just">
              <a:buFont typeface="Wingdings" charset="0"/>
              <a:buChar char="Ø"/>
            </a:pPr>
            <a:r>
              <a:rPr lang="es-MX" sz="1600" dirty="0">
                <a:solidFill>
                  <a:srgbClr val="1F497D"/>
                </a:solidFill>
              </a:rPr>
              <a:t>Registro y control de amortizaciones las cuales pueden ser generadas en forma automática o alimentadas por el usuario</a:t>
            </a:r>
          </a:p>
          <a:p>
            <a:pPr algn="just">
              <a:buFont typeface="Wingdings" charset="0"/>
              <a:buChar char="Ø"/>
            </a:pPr>
            <a:r>
              <a:rPr lang="es-MX" sz="1600" dirty="0">
                <a:solidFill>
                  <a:srgbClr val="1F497D"/>
                </a:solidFill>
              </a:rPr>
              <a:t>Cálculo de intereses proyectados </a:t>
            </a:r>
          </a:p>
          <a:p>
            <a:pPr algn="just">
              <a:buFont typeface="Wingdings" charset="0"/>
              <a:buChar char="Ø"/>
            </a:pPr>
            <a:r>
              <a:rPr lang="es-MX" sz="1600" dirty="0">
                <a:solidFill>
                  <a:srgbClr val="1F497D"/>
                </a:solidFill>
              </a:rPr>
              <a:t>Registro de garantías que respaldan las operaciones crediticias</a:t>
            </a:r>
            <a:r>
              <a:rPr lang="es-ES_tradnl" sz="1600" dirty="0">
                <a:solidFill>
                  <a:srgbClr val="1F497D"/>
                </a:solidFill>
              </a:rPr>
              <a:t> </a:t>
            </a:r>
          </a:p>
          <a:p>
            <a:pPr algn="just">
              <a:buFont typeface="Wingdings" charset="0"/>
              <a:buChar char="Ø"/>
            </a:pPr>
            <a:r>
              <a:rPr lang="es-MX" sz="1600" dirty="0">
                <a:solidFill>
                  <a:srgbClr val="1F497D"/>
                </a:solidFill>
              </a:rPr>
              <a:t>Asignación de garantías a cada una de las Líneas contratadas</a:t>
            </a:r>
          </a:p>
          <a:p>
            <a:pPr algn="just">
              <a:buFont typeface="Wingdings" charset="0"/>
              <a:buChar char="Ø"/>
            </a:pPr>
            <a:r>
              <a:rPr lang="es-MX" sz="1600" dirty="0">
                <a:solidFill>
                  <a:srgbClr val="1F497D"/>
                </a:solidFill>
              </a:rPr>
              <a:t>Registro de obligaciones de hacer y no hacer</a:t>
            </a:r>
          </a:p>
          <a:p>
            <a:pPr algn="just">
              <a:buFont typeface="Wingdings" charset="0"/>
              <a:buChar char="Ø"/>
            </a:pPr>
            <a:r>
              <a:rPr lang="es-MX" sz="1600" dirty="0">
                <a:solidFill>
                  <a:srgbClr val="1F497D"/>
                </a:solidFill>
              </a:rPr>
              <a:t>Registro de gastos y comisiones</a:t>
            </a:r>
          </a:p>
          <a:p>
            <a:pPr algn="just">
              <a:buFont typeface="Wingdings" charset="0"/>
              <a:buChar char="Ø"/>
            </a:pPr>
            <a:r>
              <a:rPr lang="es-MX" sz="1600" dirty="0">
                <a:solidFill>
                  <a:srgbClr val="1F497D"/>
                </a:solidFill>
              </a:rPr>
              <a:t>Parametrización de periodos para el registro de amortizaciones e intereses</a:t>
            </a:r>
          </a:p>
          <a:p>
            <a:pPr algn="just">
              <a:buFont typeface="Wingdings" charset="0"/>
              <a:buChar char="Ø"/>
            </a:pPr>
            <a:r>
              <a:rPr lang="es-MX" sz="1600" dirty="0">
                <a:solidFill>
                  <a:srgbClr val="1F497D"/>
                </a:solidFill>
              </a:rPr>
              <a:t>Modificaciones a las condiciones del crédito</a:t>
            </a:r>
          </a:p>
          <a:p>
            <a:pPr algn="just">
              <a:buFont typeface="Wingdings" charset="0"/>
              <a:buChar char="Ø"/>
            </a:pPr>
            <a:r>
              <a:rPr lang="es-MX" sz="1600" dirty="0">
                <a:solidFill>
                  <a:srgbClr val="1F497D"/>
                </a:solidFill>
              </a:rPr>
              <a:t>Registro de Pagos Anticipados</a:t>
            </a:r>
            <a:r>
              <a:rPr lang="es-ES_tradnl" sz="1600" dirty="0">
                <a:solidFill>
                  <a:srgbClr val="1F497D"/>
                </a:solidFill>
              </a:rPr>
              <a:t>		</a:t>
            </a:r>
          </a:p>
          <a:p>
            <a:pPr algn="just">
              <a:buClr>
                <a:srgbClr val="008000"/>
              </a:buClr>
            </a:pPr>
            <a:endParaRPr lang="es-MX" sz="14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32</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
        <p:nvSpPr>
          <p:cNvPr id="15" name="Rectangle 35"/>
          <p:cNvSpPr txBox="1">
            <a:spLocks noChangeArrowheads="1"/>
          </p:cNvSpPr>
          <p:nvPr/>
        </p:nvSpPr>
        <p:spPr>
          <a:xfrm>
            <a:off x="323528" y="1556792"/>
            <a:ext cx="5688632" cy="5760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Control y manejo de financiamientos (Deuda)</a:t>
            </a:r>
          </a:p>
        </p:txBody>
      </p:sp>
    </p:spTree>
    <p:extLst>
      <p:ext uri="{BB962C8B-B14F-4D97-AF65-F5344CB8AC3E}">
        <p14:creationId xmlns:p14="http://schemas.microsoft.com/office/powerpoint/2010/main" val="321611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391568"/>
            <a:ext cx="388843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Banca</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 Electrónica</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a:t>
            </a:r>
          </a:p>
        </p:txBody>
      </p:sp>
      <p:sp>
        <p:nvSpPr>
          <p:cNvPr id="21" name="Text Box 40"/>
          <p:cNvSpPr txBox="1">
            <a:spLocks noChangeArrowheads="1"/>
          </p:cNvSpPr>
          <p:nvPr/>
        </p:nvSpPr>
        <p:spPr bwMode="auto">
          <a:xfrm>
            <a:off x="323528" y="1844824"/>
            <a:ext cx="8640960" cy="538609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tiene construidos más de 600 tipos diferentes de layout’s bancarios, lo que perrmite generar la dispersión de todo pago o traspaso y de la lectura de estados de cuenta o movimienos mismo día de practicamente cualquier banco nacional o extranjero, apoyando al Grupo a poder ejecutar cualquier operación de envío o de recepción en cualquier banco y no limitarse a uno en particular, teniendo mayor poder de negocición, además de poder utilizar las conexiones bancarias de mayor seguridad y de tecnología actuales, las cuales no permiten la manipulación de archivos ni el desvío de información ya que utiliza procesos y protocolos de encripción de datos muy complejos, que son estándares en la banca nacional e internacional, éstas conexiones se definen en los 3 niveles siguientes:</a:t>
            </a:r>
          </a:p>
          <a:p>
            <a:pPr algn="just">
              <a:buClr>
                <a:srgbClr val="008000"/>
              </a:buClr>
            </a:pPr>
            <a:endParaRPr lang="es-MX" sz="1600" dirty="0">
              <a:solidFill>
                <a:schemeClr val="tx2">
                  <a:lumMod val="75000"/>
                </a:schemeClr>
              </a:solidFill>
            </a:endParaRPr>
          </a:p>
          <a:p>
            <a:pPr marL="342900" indent="-342900" algn="just">
              <a:buClr>
                <a:srgbClr val="008000"/>
              </a:buClr>
              <a:buAutoNum type="arabicParenR"/>
            </a:pPr>
            <a:r>
              <a:rPr lang="es-MX" sz="1600" dirty="0">
                <a:solidFill>
                  <a:schemeClr val="tx2">
                    <a:lumMod val="75000"/>
                  </a:schemeClr>
                </a:solidFill>
              </a:rPr>
              <a:t>Nivel de banca electrónica tradicional, (No recomendable), ya que existe manipulacíón y es lenta. </a:t>
            </a:r>
          </a:p>
          <a:p>
            <a:pPr marL="342900" indent="-342900" algn="just">
              <a:buClr>
                <a:srgbClr val="008000"/>
              </a:buClr>
              <a:buAutoNum type="arabicParenR"/>
            </a:pPr>
            <a:r>
              <a:rPr lang="es-MX" sz="1600" dirty="0">
                <a:solidFill>
                  <a:schemeClr val="tx2">
                    <a:lumMod val="75000"/>
                  </a:schemeClr>
                </a:solidFill>
              </a:rPr>
              <a:t>Nivel de buzones inteligentes, utilizada para envío y recepción moderada, (Recomendable).</a:t>
            </a:r>
          </a:p>
          <a:p>
            <a:pPr marL="342900" indent="-342900" algn="just">
              <a:buClr>
                <a:srgbClr val="008000"/>
              </a:buClr>
              <a:buAutoNum type="arabicParenR"/>
            </a:pPr>
            <a:r>
              <a:rPr lang="es-MX" sz="1600" dirty="0">
                <a:solidFill>
                  <a:schemeClr val="tx2">
                    <a:lumMod val="75000"/>
                  </a:schemeClr>
                </a:solidFill>
              </a:rPr>
              <a:t>Nivel de Host to host, utilizada para el envío y recepción masiva (Recomendable).</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Estos niveles de conexión pueden ser evolutivos, es decir que se pueden tener disponibles en el módulo e ir creciendo en función a expectativas y estratégias del Grupo.</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33</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55422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391568"/>
            <a:ext cx="388843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Banca</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 Electrónica</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a:t>
            </a:r>
          </a:p>
        </p:txBody>
      </p:sp>
      <p:sp>
        <p:nvSpPr>
          <p:cNvPr id="21" name="Text Box 40"/>
          <p:cNvSpPr txBox="1">
            <a:spLocks noChangeArrowheads="1"/>
          </p:cNvSpPr>
          <p:nvPr/>
        </p:nvSpPr>
        <p:spPr bwMode="auto">
          <a:xfrm>
            <a:off x="323528" y="2061423"/>
            <a:ext cx="8640960" cy="4278094"/>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Se cuentan con más de 600 layout’s ya construidos, teniendo la posibilidad de utilizar gran cantidad de servicios y productos bancarios en cuanquier momento, en beneficio del Grupo.</a:t>
            </a:r>
          </a:p>
          <a:p>
            <a:pPr marL="285750" indent="-285750" algn="just">
              <a:buClr>
                <a:srgbClr val="008000"/>
              </a:buClr>
              <a:buFont typeface="Arial"/>
              <a:buChar char="•"/>
            </a:pPr>
            <a:r>
              <a:rPr lang="es-MX" sz="1600" dirty="0">
                <a:solidFill>
                  <a:schemeClr val="tx2">
                    <a:lumMod val="75000"/>
                  </a:schemeClr>
                </a:solidFill>
              </a:rPr>
              <a:t>Se utiliza la mejor conexión bancaria teniendo la relación de costo / beneficio en todo momento.</a:t>
            </a:r>
          </a:p>
          <a:p>
            <a:pPr marL="285750" indent="-285750" algn="just">
              <a:buClr>
                <a:srgbClr val="008000"/>
              </a:buClr>
              <a:buFont typeface="Arial"/>
              <a:buChar char="•"/>
            </a:pPr>
            <a:r>
              <a:rPr lang="es-MX" sz="1600" dirty="0">
                <a:solidFill>
                  <a:schemeClr val="tx2">
                    <a:lumMod val="75000"/>
                  </a:schemeClr>
                </a:solidFill>
              </a:rPr>
              <a:t>Se enlaza con en módulo de Egresos para confirmar las operaciones de pagos y que este informe a SAP las partidas correspondiente para su compensación.</a:t>
            </a:r>
          </a:p>
          <a:p>
            <a:pPr marL="285750" indent="-285750" algn="just">
              <a:buClr>
                <a:srgbClr val="008000"/>
              </a:buClr>
              <a:buFont typeface="Arial"/>
              <a:buChar char="•"/>
            </a:pPr>
            <a:r>
              <a:rPr lang="es-MX" sz="1600" dirty="0">
                <a:solidFill>
                  <a:schemeClr val="tx2">
                    <a:lumMod val="75000"/>
                  </a:schemeClr>
                </a:solidFill>
              </a:rPr>
              <a:t>Se enlaza con en módulo de Ingresos para confirmar las operaciones de ingresos y que este genere para SAP las pólizas contables de los otros ingresos que no tiene consideradas.</a:t>
            </a:r>
          </a:p>
          <a:p>
            <a:pPr marL="285750" indent="-285750" algn="just">
              <a:buClr>
                <a:srgbClr val="008000"/>
              </a:buClr>
              <a:buFont typeface="Arial"/>
              <a:buChar char="•"/>
            </a:pPr>
            <a:r>
              <a:rPr lang="es-MX" sz="1600" dirty="0">
                <a:solidFill>
                  <a:schemeClr val="tx2">
                    <a:lumMod val="75000"/>
                  </a:schemeClr>
                </a:solidFill>
              </a:rPr>
              <a:t>Generación automática de polizas de otros conceptos que son de orígen banco, como son las comisiones bancarias, impuestos como IVA, ISR u otros, que apoya significativamente los registros contables diarios y mensuales. </a:t>
            </a:r>
          </a:p>
          <a:p>
            <a:pPr marL="285750" indent="-285750" algn="just">
              <a:buClr>
                <a:srgbClr val="008000"/>
              </a:buClr>
              <a:buFont typeface="Arial"/>
              <a:buChar char="•"/>
            </a:pPr>
            <a:r>
              <a:rPr lang="es-MX" sz="1600" dirty="0">
                <a:solidFill>
                  <a:schemeClr val="tx2">
                    <a:lumMod val="75000"/>
                  </a:schemeClr>
                </a:solidFill>
              </a:rPr>
              <a:t>Enlaza la información requerida por el módulo de posición bancaria y flujo de efectivo.</a:t>
            </a:r>
          </a:p>
          <a:p>
            <a:pPr marL="285750" indent="-285750" algn="just">
              <a:buClr>
                <a:srgbClr val="008000"/>
              </a:buClr>
              <a:buFont typeface="Arial"/>
              <a:buChar char="•"/>
            </a:pPr>
            <a:r>
              <a:rPr lang="es-MX" sz="1600" dirty="0">
                <a:solidFill>
                  <a:schemeClr val="tx2">
                    <a:lumMod val="75000"/>
                  </a:schemeClr>
                </a:solidFill>
              </a:rPr>
              <a:t>Se encarga de enlazar la información para llevar a cabo las conciliaciones bancarias, contables (si fuera el caso) y las con conciliaciones operativas de caja. </a:t>
            </a:r>
          </a:p>
          <a:p>
            <a:pPr marL="285750" indent="-285750" algn="just">
              <a:buClr>
                <a:srgbClr val="008000"/>
              </a:buClr>
              <a:buFont typeface="Arial"/>
              <a:buChar char="•"/>
            </a:pPr>
            <a:r>
              <a:rPr lang="es-MX" sz="1600" dirty="0">
                <a:solidFill>
                  <a:schemeClr val="tx2">
                    <a:lumMod val="75000"/>
                  </a:schemeClr>
                </a:solidFill>
              </a:rPr>
              <a:t>Generación de estadísticas y reportes diarios (Estados de cuenta bancarios y movimientos del dia, y estados de cuenta y movimientos históricos, relación y monitoreo de archivos trasferidos, etc.)</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34</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6206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391568"/>
            <a:ext cx="3888432" cy="648072"/>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a:ln>
                  <a:noFill/>
                </a:ln>
                <a:solidFill>
                  <a:schemeClr val="tx2">
                    <a:lumMod val="75000"/>
                  </a:schemeClr>
                </a:solidFill>
                <a:effectLst/>
                <a:uLnTx/>
                <a:uFillTx/>
                <a:latin typeface="Tahoma" pitchFamily="34" charset="0"/>
                <a:ea typeface="+mj-ea"/>
                <a:cs typeface="+mj-cs"/>
              </a:rPr>
              <a:t>Posición </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y Flujos:</a:t>
            </a:r>
          </a:p>
        </p:txBody>
      </p:sp>
      <p:sp>
        <p:nvSpPr>
          <p:cNvPr id="21" name="Text Box 40"/>
          <p:cNvSpPr txBox="1">
            <a:spLocks noChangeArrowheads="1"/>
          </p:cNvSpPr>
          <p:nvPr/>
        </p:nvSpPr>
        <p:spPr bwMode="auto">
          <a:xfrm>
            <a:off x="323528" y="1916832"/>
            <a:ext cx="8640960" cy="5632312"/>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construye y genera la posición diaria de bancos y el flujo diario real y proyectado,  el primero (posición), se basa principalmente en interpretar a través de conceptos y rubros bancarios (todos los bancos) los movimientos y saldos de todas las cuentas de cheques de las empresas del grupo y el segundo (Flujo), se basa en interpretar todos los movimientos por medio de grupo de rubros, sub rubros y conceptos para ser presentado a la Tesorería y Dirección de Finanzas  las estadisticas y reportes diarios ya sea para la operación diaria o para la toma de desiciones.</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Genera en forma automática la posición bancaria de las cuentas de cheques por Empresa / Banco</a:t>
            </a:r>
          </a:p>
          <a:p>
            <a:pPr marL="285750" indent="-285750" algn="just">
              <a:buClr>
                <a:srgbClr val="008000"/>
              </a:buClr>
              <a:buFont typeface="Arial"/>
              <a:buChar char="•"/>
            </a:pPr>
            <a:r>
              <a:rPr lang="es-MX" sz="1600" dirty="0">
                <a:solidFill>
                  <a:schemeClr val="tx2">
                    <a:lumMod val="75000"/>
                  </a:schemeClr>
                </a:solidFill>
              </a:rPr>
              <a:t>Presenta la Posición diaria de bancos a varios niveles estadísticos, Por cuenta y fecha, por banco y empresa o ambos.</a:t>
            </a:r>
          </a:p>
          <a:p>
            <a:pPr marL="285750" indent="-285750" algn="just">
              <a:buClr>
                <a:srgbClr val="008000"/>
              </a:buClr>
              <a:buFont typeface="Arial"/>
              <a:buChar char="•"/>
            </a:pPr>
            <a:r>
              <a:rPr lang="es-MX" sz="1600" dirty="0">
                <a:solidFill>
                  <a:schemeClr val="tx2">
                    <a:lumMod val="75000"/>
                  </a:schemeClr>
                </a:solidFill>
              </a:rPr>
              <a:t>Se pueden generar plantillas de las operaciones más comunes para tenerlas disponibles en cualquier momento.</a:t>
            </a:r>
          </a:p>
          <a:p>
            <a:pPr marL="285750" indent="-285750" algn="just">
              <a:buClr>
                <a:srgbClr val="008000"/>
              </a:buClr>
              <a:buFont typeface="Arial"/>
              <a:buChar char="•"/>
            </a:pPr>
            <a:r>
              <a:rPr lang="es-MX" sz="1600" dirty="0">
                <a:solidFill>
                  <a:schemeClr val="tx2">
                    <a:lumMod val="75000"/>
                  </a:schemeClr>
                </a:solidFill>
              </a:rPr>
              <a:t>Se pueden obtener los saldos promedio de chequeras, para verificar los saldos inproductivos de las mismas.</a:t>
            </a: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35</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52091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3240360" cy="504056"/>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Posición y Flujos:</a:t>
            </a:r>
          </a:p>
        </p:txBody>
      </p:sp>
      <p:sp>
        <p:nvSpPr>
          <p:cNvPr id="21" name="Text Box 40"/>
          <p:cNvSpPr txBox="1">
            <a:spLocks noChangeArrowheads="1"/>
          </p:cNvSpPr>
          <p:nvPr/>
        </p:nvSpPr>
        <p:spPr bwMode="auto">
          <a:xfrm>
            <a:off x="323528" y="2060848"/>
            <a:ext cx="8640960" cy="4585871"/>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El módulo de posición se encarga de obtener la disponibilidad bancaria y enlazarla al módulo de inversiones, en forma oportuna y real, para buscar los mejores rendimientos.</a:t>
            </a:r>
          </a:p>
          <a:p>
            <a:pPr marL="285750" indent="-285750" algn="just">
              <a:buClr>
                <a:srgbClr val="008000"/>
              </a:buClr>
              <a:buFont typeface="Arial"/>
              <a:buChar char="•"/>
            </a:pPr>
            <a:r>
              <a:rPr lang="es-MX" sz="1600" dirty="0">
                <a:solidFill>
                  <a:schemeClr val="tx2">
                    <a:lumMod val="75000"/>
                  </a:schemeClr>
                </a:solidFill>
              </a:rPr>
              <a:t>Se puden enviar a excel todos los reportes de posición, para presentaciones ejecutivas.</a:t>
            </a:r>
          </a:p>
          <a:p>
            <a:pPr marL="285750" indent="-285750" algn="just">
              <a:buClr>
                <a:srgbClr val="008000"/>
              </a:buClr>
              <a:buFont typeface="Arial"/>
              <a:buChar char="•"/>
            </a:pPr>
            <a:r>
              <a:rPr lang="es-MX" sz="1600" dirty="0">
                <a:solidFill>
                  <a:schemeClr val="tx2">
                    <a:lumMod val="75000"/>
                  </a:schemeClr>
                </a:solidFill>
              </a:rPr>
              <a:t>El módulo de flujos genera 3 tipos de información 1) Flujo original (Se obtiene de Sap o de los sistemas contables),  2) Flujo proyectado (Se obtiene de la información que proyecta cada área al inicio de año) y 3) Flujo ajustado que es resultado de modificar el saldo de un rubro en particular del flujo original cuando este no concide contra lo proyectado y esta sujeto a la autorización de una facultad superior para que proceda y se pueden parametrizar restricciones.</a:t>
            </a:r>
          </a:p>
          <a:p>
            <a:pPr marL="285750" indent="-285750" algn="just">
              <a:buClr>
                <a:srgbClr val="008000"/>
              </a:buClr>
              <a:buFont typeface="Arial"/>
              <a:buChar char="•"/>
            </a:pPr>
            <a:r>
              <a:rPr lang="es-MX" sz="1600" dirty="0">
                <a:solidFill>
                  <a:schemeClr val="tx2">
                    <a:lumMod val="75000"/>
                  </a:schemeClr>
                </a:solidFill>
              </a:rPr>
              <a:t>Este módulo de Flujos efectúa una comparación entre el flujo real y el proyectado, con la finalidad de obtener diferencias y reportalas para su ajuste o toma de desiciones.</a:t>
            </a:r>
          </a:p>
          <a:p>
            <a:pPr marL="285750" indent="-285750" algn="just">
              <a:buClr>
                <a:srgbClr val="008000"/>
              </a:buClr>
              <a:buFont typeface="Arial"/>
              <a:buChar char="•"/>
            </a:pPr>
            <a:r>
              <a:rPr lang="es-MX" sz="1600" dirty="0">
                <a:solidFill>
                  <a:schemeClr val="tx2">
                    <a:lumMod val="75000"/>
                  </a:schemeClr>
                </a:solidFill>
              </a:rPr>
              <a:t>Generación automática de reportes diarios y mensuales, con la posibilidad de enviarlos a excel para alguna presentación ejecutiva.</a:t>
            </a:r>
          </a:p>
          <a:p>
            <a:pPr marL="285750" indent="-285750" algn="just">
              <a:buClr>
                <a:srgbClr val="008000"/>
              </a:buClr>
              <a:buFont typeface="Arial"/>
              <a:buChar char="•"/>
            </a:pPr>
            <a:r>
              <a:rPr lang="es-MX" sz="1600" dirty="0">
                <a:solidFill>
                  <a:schemeClr val="tx2">
                    <a:lumMod val="75000"/>
                  </a:schemeClr>
                </a:solidFill>
              </a:rPr>
              <a:t>Ambos módulos generan gráficas de comportamiento para seguimiento y monitoreo diario.</a:t>
            </a:r>
          </a:p>
          <a:p>
            <a:pPr marL="285750" indent="-285750" algn="just">
              <a:buClr>
                <a:srgbClr val="008000"/>
              </a:buClr>
              <a:buFont typeface="Arial"/>
              <a:buChar char="•"/>
            </a:pPr>
            <a:r>
              <a:rPr lang="es-MX" sz="1600" dirty="0">
                <a:solidFill>
                  <a:schemeClr val="tx2">
                    <a:lumMod val="75000"/>
                  </a:schemeClr>
                </a:solidFill>
              </a:rPr>
              <a:t>El módulo de flujo se puede enlazar al módulo de Egresos (Pago y autorización de propuestas), para generar restricciones por estar fuera del Flujo estimado.</a:t>
            </a:r>
          </a:p>
          <a:p>
            <a:pPr algn="just">
              <a:buClr>
                <a:srgbClr val="008000"/>
              </a:buClr>
            </a:pPr>
            <a:endParaRPr lang="es-MX" sz="20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36</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27324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391568"/>
            <a:ext cx="5256584" cy="5252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Conciliaciones Banco – SET - contabilidad:</a:t>
            </a:r>
          </a:p>
        </p:txBody>
      </p:sp>
      <p:sp>
        <p:nvSpPr>
          <p:cNvPr id="21" name="Text Box 40"/>
          <p:cNvSpPr txBox="1">
            <a:spLocks noChangeArrowheads="1"/>
          </p:cNvSpPr>
          <p:nvPr/>
        </p:nvSpPr>
        <p:spPr bwMode="auto">
          <a:xfrm>
            <a:off x="323528" y="1969670"/>
            <a:ext cx="8640960" cy="4339650"/>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genera en forma automática las conciliaciones de Tesoreria (Bancarias) y/o contables si fuera el caso, la primera (Bancaria), utiliza las referencias que generó el SET en la operación de pagos para conciliar en un 100 % los egresos y para los ingresos utiliza la referencia de depósitos para conciliar y en su caso para enviar al rubro de no identificados los ingresos que no tengan referencia o que ésta estén mal, la segunda (contable), utiliza el auxiliar de bancos de SAP y lo compara contra los registros del SET (Tesoreria / bancos) para concilar en forma contundente y efectiva o en su caso envia a SAP los movimientos bancarios ya procesados (Identifados,confirmados, etc), para que SAP lleve a cabo las conciliación por su proceso normal.</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espécificos :</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Genera en forma automática las operaciones faltantes (Como comisiones que son de orígen bancos), para afectación de la posición y flujo de efectivo.</a:t>
            </a:r>
          </a:p>
          <a:p>
            <a:pPr marL="285750" indent="-285750" algn="just">
              <a:buClr>
                <a:srgbClr val="008000"/>
              </a:buClr>
              <a:buFont typeface="Arial"/>
              <a:buChar char="•"/>
            </a:pPr>
            <a:r>
              <a:rPr lang="es-MX" sz="1600" dirty="0">
                <a:solidFill>
                  <a:schemeClr val="tx2">
                    <a:lumMod val="75000"/>
                  </a:schemeClr>
                </a:solidFill>
              </a:rPr>
              <a:t>Identifica la información de movimientos de otros ingresos conciliados para generar las pólizas  contables requeridas.</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37</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935695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680520" cy="504056"/>
          </a:xfrm>
          <a:prstGeom prst="rect">
            <a:avLst/>
          </a:prstGeom>
        </p:spPr>
        <p:txBody>
          <a:bodyPr vert="horz" lIns="91440" tIns="45720" rIns="91440" bIns="45720" rtlCol="0" anchor="ctr">
            <a:normAutofit fontScale="92500"/>
          </a:bodyPr>
          <a:lstStyle/>
          <a:p>
            <a:pPr marL="1588" lvl="0">
              <a:spcBef>
                <a:spcPct val="0"/>
              </a:spcBef>
              <a:defRPr/>
            </a:pPr>
            <a:r>
              <a:rPr lang="es-ES_tradnl" sz="2000" noProof="0" dirty="0">
                <a:solidFill>
                  <a:schemeClr val="tx2">
                    <a:lumMod val="75000"/>
                  </a:schemeClr>
                </a:solidFill>
                <a:latin typeface="Tahoma" pitchFamily="34" charset="0"/>
              </a:rPr>
              <a:t>Conciliaciones</a:t>
            </a: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 Banco – SET- contabilidad</a:t>
            </a:r>
          </a:p>
        </p:txBody>
      </p:sp>
      <p:sp>
        <p:nvSpPr>
          <p:cNvPr id="21" name="Text Box 40"/>
          <p:cNvSpPr txBox="1">
            <a:spLocks noChangeArrowheads="1"/>
          </p:cNvSpPr>
          <p:nvPr/>
        </p:nvSpPr>
        <p:spPr bwMode="auto">
          <a:xfrm>
            <a:off x="323528" y="2155497"/>
            <a:ext cx="8640960" cy="3046988"/>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espécificos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Se pueden establecer diferentes criterios de conciliación para ser más acertivos en el proceso.</a:t>
            </a:r>
          </a:p>
          <a:p>
            <a:pPr marL="285750" indent="-285750" algn="just">
              <a:buClr>
                <a:srgbClr val="008000"/>
              </a:buClr>
              <a:buFont typeface="Arial"/>
              <a:buChar char="•"/>
            </a:pPr>
            <a:r>
              <a:rPr lang="es-MX" sz="1600" dirty="0">
                <a:solidFill>
                  <a:schemeClr val="tx2">
                    <a:lumMod val="75000"/>
                  </a:schemeClr>
                </a:solidFill>
              </a:rPr>
              <a:t>Genera monitores de conciliaciones para dar seguimiento a las operaciones pendientes de conciliación  y da los elementos necesario para su seguimieto y/o ajustes.</a:t>
            </a:r>
          </a:p>
          <a:p>
            <a:pPr marL="285750" indent="-285750" algn="just">
              <a:buClr>
                <a:srgbClr val="008000"/>
              </a:buClr>
              <a:buFont typeface="Arial"/>
              <a:buChar char="•"/>
            </a:pPr>
            <a:r>
              <a:rPr lang="es-MX" sz="1600" dirty="0">
                <a:solidFill>
                  <a:schemeClr val="tx2">
                    <a:lumMod val="75000"/>
                  </a:schemeClr>
                </a:solidFill>
              </a:rPr>
              <a:t>Genera reportes de movimientos pendientes para llevar a cabo su seguimiento para posterior conciliciaón manual.</a:t>
            </a:r>
          </a:p>
          <a:p>
            <a:pPr marL="285750" indent="-285750" algn="just">
              <a:buClr>
                <a:srgbClr val="008000"/>
              </a:buClr>
              <a:buFont typeface="Arial"/>
              <a:buChar char="•"/>
            </a:pPr>
            <a:r>
              <a:rPr lang="es-MX" sz="1600" dirty="0">
                <a:solidFill>
                  <a:schemeClr val="tx2">
                    <a:lumMod val="75000"/>
                  </a:schemeClr>
                </a:solidFill>
              </a:rPr>
              <a:t>Los reportes de conciliaciones automática los deja disponibles diariamente para ser utilizados por las áreas correspondientes.</a:t>
            </a:r>
          </a:p>
          <a:p>
            <a:pPr marL="285750" indent="-285750" algn="just">
              <a:buClr>
                <a:srgbClr val="008000"/>
              </a:buClr>
              <a:buFont typeface="Arial"/>
              <a:buChar char="•"/>
            </a:pPr>
            <a:r>
              <a:rPr lang="es-MX" sz="1600" dirty="0">
                <a:solidFill>
                  <a:schemeClr val="tx2">
                    <a:lumMod val="75000"/>
                  </a:schemeClr>
                </a:solidFill>
              </a:rPr>
              <a:t>Puede generar pólizas de ajustes por las diferencias encontradas.</a:t>
            </a:r>
          </a:p>
          <a:p>
            <a:pPr marL="285750" indent="-285750" algn="just">
              <a:buClr>
                <a:srgbClr val="008000"/>
              </a:buClr>
              <a:buFont typeface="Arial"/>
              <a:buChar char="•"/>
            </a:pPr>
            <a:r>
              <a:rPr lang="es-MX" sz="1600" dirty="0">
                <a:solidFill>
                  <a:schemeClr val="tx2">
                    <a:lumMod val="75000"/>
                  </a:schemeClr>
                </a:solidFill>
              </a:rPr>
              <a:t>Genera otros tipos de reportes para ser utilizados en la operación diaria.</a:t>
            </a:r>
          </a:p>
          <a:p>
            <a:pPr marL="285750" indent="-285750" algn="just">
              <a:buClr>
                <a:srgbClr val="008000"/>
              </a:buClr>
              <a:buFont typeface="Arial"/>
              <a:buChar char="•"/>
            </a:pPr>
            <a:endParaRPr lang="es-MX" sz="16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38</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651192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251520" y="1535584"/>
            <a:ext cx="5256584" cy="5252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rPr>
              <a:t>Caja</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251520" y="2095102"/>
            <a:ext cx="8640960" cy="4585871"/>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controla y maneja todos las operaciones menores y varias de ingresos y egresos, que se efectuan actualmente en la caja ya sea de una ventanilla o de un departamento, por consiguiente uno de sus procesos fuerte es el control de efectivo que se genera por la operación diaria o por medio de un fondo fijo reembolsable, bajo este esquema el módulo controla y monitorea el efectivo generando una ficha de depósito referenciada cuando el efectivo supera el mínimo establecido por política e imprime una papeleta con todos los cortes del día, para ser entregado a la compañía de traslado de valores, para su depósito, custodia los valores de caja, lleva a cabo la conciliación de ingresos y egresos de la caja vs el banco, tiene relación con varios módulos de sistema y genera una póliza contable al final de día de todas las operaciones generadas en el día.</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específicos: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Controla los movimientos de entradas y salidas de caja, incluyendo las gastos menores y salidas por viaticos, asi como su reembolso, entre otros conceptos</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 </a:t>
            </a: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39</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206135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r2\Pictures\webse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932" y="5429748"/>
            <a:ext cx="1855304" cy="1406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20688"/>
            <a:ext cx="8034858" cy="61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CuadroTexto"/>
          <p:cNvSpPr txBox="1"/>
          <p:nvPr/>
        </p:nvSpPr>
        <p:spPr>
          <a:xfrm>
            <a:off x="622979" y="44624"/>
            <a:ext cx="4525085" cy="769441"/>
          </a:xfrm>
          <a:prstGeom prst="rect">
            <a:avLst/>
          </a:prstGeom>
          <a:noFill/>
          <a:ln>
            <a:noFill/>
          </a:ln>
        </p:spPr>
        <p:txBody>
          <a:bodyPr wrap="none" rtlCol="0">
            <a:spAutoFit/>
          </a:bodyPr>
          <a:lstStyle/>
          <a:p>
            <a:r>
              <a:rPr lang="es-MX" sz="4400" b="1" dirty="0">
                <a:ln w="10541" cmpd="sng">
                  <a:solidFill>
                    <a:schemeClr val="accent2">
                      <a:lumMod val="50000"/>
                    </a:schemeClr>
                  </a:solidFill>
                  <a:prstDash val="solid"/>
                </a:ln>
                <a:solidFill>
                  <a:schemeClr val="accent2">
                    <a:lumMod val="75000"/>
                  </a:schemeClr>
                </a:solidFill>
              </a:rPr>
              <a:t>Panorama General</a:t>
            </a:r>
          </a:p>
        </p:txBody>
      </p:sp>
      <p:sp>
        <p:nvSpPr>
          <p:cNvPr id="2" name="1 Rectángulo"/>
          <p:cNvSpPr/>
          <p:nvPr/>
        </p:nvSpPr>
        <p:spPr>
          <a:xfrm>
            <a:off x="7584840" y="1272209"/>
            <a:ext cx="576064" cy="4187687"/>
          </a:xfrm>
          <a:prstGeom prst="rect">
            <a:avLst/>
          </a:prstGeom>
          <a:ln/>
        </p:spPr>
        <p:style>
          <a:lnRef idx="0">
            <a:schemeClr val="accent5"/>
          </a:lnRef>
          <a:fillRef idx="3">
            <a:schemeClr val="accent5"/>
          </a:fillRef>
          <a:effectRef idx="3">
            <a:schemeClr val="accent5"/>
          </a:effectRef>
          <a:fontRef idx="minor">
            <a:schemeClr val="lt1"/>
          </a:fontRef>
        </p:style>
        <p:txBody>
          <a:bodyPr vert="vert270" rtlCol="0" anchor="ctr">
            <a:sp3d/>
          </a:bodyPr>
          <a:lstStyle/>
          <a:p>
            <a:pPr algn="ctr"/>
            <a:r>
              <a:rPr lang="es-MX" sz="3200" b="1" dirty="0">
                <a:effectLst>
                  <a:outerShdw blurRad="38100" dist="38100" dir="2700000" algn="tl">
                    <a:srgbClr val="000000">
                      <a:alpha val="43137"/>
                    </a:srgbClr>
                  </a:outerShdw>
                </a:effectLst>
              </a:rPr>
              <a:t>ERP</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023" y="44623"/>
            <a:ext cx="1970977"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226365" y="800707"/>
            <a:ext cx="4850296" cy="595556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2292628" y="728874"/>
            <a:ext cx="856325" cy="646331"/>
          </a:xfrm>
          <a:prstGeom prst="rect">
            <a:avLst/>
          </a:prstGeom>
          <a:noFill/>
        </p:spPr>
        <p:txBody>
          <a:bodyPr wrap="none" rtlCol="0">
            <a:spAutoFit/>
          </a:bodyPr>
          <a:lstStyle/>
          <a:p>
            <a:r>
              <a:rPr lang="es-MX" sz="3600" b="1" cap="all" dirty="0">
                <a:ln w="9000" cmpd="sng">
                  <a:solidFill>
                    <a:schemeClr val="tx2"/>
                  </a:solidFill>
                  <a:prstDash val="solid"/>
                </a:ln>
                <a:solidFill>
                  <a:schemeClr val="tx2">
                    <a:lumMod val="60000"/>
                    <a:lumOff val="40000"/>
                  </a:schemeClr>
                </a:solidFill>
                <a:effectLst>
                  <a:reflection blurRad="12700" stA="28000" endPos="45000" dist="1000" dir="5400000" sy="-100000" algn="bl" rotWithShape="0"/>
                </a:effectLst>
              </a:rPr>
              <a:t>SET</a:t>
            </a:r>
          </a:p>
        </p:txBody>
      </p:sp>
      <p:sp>
        <p:nvSpPr>
          <p:cNvPr id="5" name="4 Rectángulo"/>
          <p:cNvSpPr/>
          <p:nvPr/>
        </p:nvSpPr>
        <p:spPr>
          <a:xfrm>
            <a:off x="2398643" y="4664765"/>
            <a:ext cx="901148" cy="80838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300" b="1" dirty="0">
                <a:effectLst>
                  <a:outerShdw blurRad="38100" dist="38100" dir="2700000" algn="tl">
                    <a:srgbClr val="000000">
                      <a:alpha val="43137"/>
                    </a:srgbClr>
                  </a:outerShdw>
                </a:effectLst>
              </a:rPr>
              <a:t>Interfaces</a:t>
            </a:r>
          </a:p>
          <a:p>
            <a:pPr algn="ctr"/>
            <a:r>
              <a:rPr lang="es-MX" sz="1300" b="1" dirty="0">
                <a:effectLst>
                  <a:outerShdw blurRad="38100" dist="38100" dir="2700000" algn="tl">
                    <a:srgbClr val="000000">
                      <a:alpha val="43137"/>
                    </a:srgbClr>
                  </a:outerShdw>
                </a:effectLst>
              </a:rPr>
              <a:t>Externas</a:t>
            </a:r>
          </a:p>
        </p:txBody>
      </p:sp>
      <p:sp>
        <p:nvSpPr>
          <p:cNvPr id="6" name="5 Rectángulo"/>
          <p:cNvSpPr/>
          <p:nvPr/>
        </p:nvSpPr>
        <p:spPr>
          <a:xfrm>
            <a:off x="0" y="4664765"/>
            <a:ext cx="2080591" cy="209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uadroTexto"/>
          <p:cNvSpPr txBox="1"/>
          <p:nvPr/>
        </p:nvSpPr>
        <p:spPr>
          <a:xfrm>
            <a:off x="131616" y="5710520"/>
            <a:ext cx="1817357" cy="101566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285750" indent="-285750">
              <a:buFont typeface="Wingdings" pitchFamily="2" charset="2"/>
              <a:buChar char="Ø"/>
            </a:pPr>
            <a:r>
              <a:rPr lang="es-MX" sz="1200" b="1" dirty="0"/>
              <a:t>Service Buro (</a:t>
            </a:r>
            <a:r>
              <a:rPr lang="es-MX" sz="1200" b="1" dirty="0" err="1"/>
              <a:t>swift</a:t>
            </a:r>
            <a:r>
              <a:rPr lang="es-MX" sz="1200" b="1" dirty="0"/>
              <a:t>)</a:t>
            </a:r>
          </a:p>
          <a:p>
            <a:pPr marL="285750" indent="-285750">
              <a:buFont typeface="Wingdings" pitchFamily="2" charset="2"/>
              <a:buChar char="Ø"/>
            </a:pPr>
            <a:r>
              <a:rPr lang="es-MX" sz="1200" b="1" dirty="0" err="1"/>
              <a:t>Nafin</a:t>
            </a:r>
            <a:endParaRPr lang="es-MX" sz="1200" b="1" dirty="0"/>
          </a:p>
          <a:p>
            <a:pPr marL="285750" indent="-285750">
              <a:buFont typeface="Wingdings" pitchFamily="2" charset="2"/>
              <a:buChar char="Ø"/>
            </a:pPr>
            <a:r>
              <a:rPr lang="es-MX" sz="1200" b="1" dirty="0"/>
              <a:t>Facturación</a:t>
            </a:r>
          </a:p>
          <a:p>
            <a:pPr marL="285750" indent="-285750">
              <a:buFont typeface="Wingdings" pitchFamily="2" charset="2"/>
              <a:buChar char="Ø"/>
            </a:pPr>
            <a:r>
              <a:rPr lang="es-MX" sz="1200" b="1" dirty="0"/>
              <a:t>Certificados Digitales</a:t>
            </a:r>
          </a:p>
          <a:p>
            <a:pPr marL="285750" indent="-285750">
              <a:buFont typeface="Wingdings" pitchFamily="2" charset="2"/>
              <a:buChar char="Ø"/>
            </a:pPr>
            <a:r>
              <a:rPr lang="es-MX" sz="1200" b="1" dirty="0"/>
              <a:t>Sistemas en General</a:t>
            </a:r>
          </a:p>
        </p:txBody>
      </p:sp>
      <p:sp>
        <p:nvSpPr>
          <p:cNvPr id="8" name="7 Nube"/>
          <p:cNvSpPr/>
          <p:nvPr/>
        </p:nvSpPr>
        <p:spPr>
          <a:xfrm>
            <a:off x="176419" y="4704522"/>
            <a:ext cx="1619250" cy="75537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Internet</a:t>
            </a:r>
          </a:p>
          <a:p>
            <a:pPr algn="ctr"/>
            <a:r>
              <a:rPr lang="es-MX" b="1" dirty="0">
                <a:effectLst>
                  <a:outerShdw blurRad="38100" dist="38100" dir="2700000" algn="tl">
                    <a:srgbClr val="000000">
                      <a:alpha val="43137"/>
                    </a:srgbClr>
                  </a:outerShdw>
                </a:effectLst>
              </a:rPr>
              <a:t>Intranet</a:t>
            </a:r>
          </a:p>
        </p:txBody>
      </p:sp>
      <p:sp>
        <p:nvSpPr>
          <p:cNvPr id="9" name="8 Flecha izquierda y derecha"/>
          <p:cNvSpPr/>
          <p:nvPr/>
        </p:nvSpPr>
        <p:spPr>
          <a:xfrm>
            <a:off x="1603513" y="4870174"/>
            <a:ext cx="914400" cy="33130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13" name="12 Flecha izquierda y derecha"/>
          <p:cNvSpPr/>
          <p:nvPr/>
        </p:nvSpPr>
        <p:spPr>
          <a:xfrm rot="5400000">
            <a:off x="757444" y="5379216"/>
            <a:ext cx="457200" cy="33130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637754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10" name="9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6453336"/>
            <a:ext cx="97920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35"/>
          <p:cNvSpPr txBox="1">
            <a:spLocks noChangeArrowheads="1"/>
          </p:cNvSpPr>
          <p:nvPr/>
        </p:nvSpPr>
        <p:spPr>
          <a:xfrm>
            <a:off x="323528" y="1628800"/>
            <a:ext cx="4680520" cy="504056"/>
          </a:xfrm>
          <a:prstGeom prst="rect">
            <a:avLst/>
          </a:prstGeom>
        </p:spPr>
        <p:txBody>
          <a:bodyPr vert="horz" lIns="91440" tIns="45720" rIns="91440" bIns="45720" rtlCol="0" anchor="ctr">
            <a:normAutofit/>
          </a:bodyPr>
          <a:lstStyle/>
          <a:p>
            <a:pPr marL="1588" lvl="0">
              <a:spcBef>
                <a:spcPct val="0"/>
              </a:spcBef>
              <a:defRPr/>
            </a:pPr>
            <a:r>
              <a:rPr lang="es-ES_tradnl" sz="2000" noProof="0" dirty="0">
                <a:solidFill>
                  <a:schemeClr val="tx2">
                    <a:lumMod val="75000"/>
                  </a:schemeClr>
                </a:solidFill>
                <a:latin typeface="Tahoma" pitchFamily="34" charset="0"/>
              </a:rPr>
              <a:t>Caja:</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21" name="Text Box 40"/>
          <p:cNvSpPr txBox="1">
            <a:spLocks noChangeArrowheads="1"/>
          </p:cNvSpPr>
          <p:nvPr/>
        </p:nvSpPr>
        <p:spPr bwMode="auto">
          <a:xfrm>
            <a:off x="323528" y="2155497"/>
            <a:ext cx="8640960" cy="3785652"/>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específicos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Custodia los valores de caja, incuyendo el efectivo en sus diferentes divisas y opera bajo políticas para el control de éste.</a:t>
            </a:r>
          </a:p>
          <a:p>
            <a:pPr marL="285750" indent="-285750" algn="just">
              <a:buClr>
                <a:srgbClr val="008000"/>
              </a:buClr>
              <a:buFont typeface="Arial"/>
              <a:buChar char="•"/>
            </a:pPr>
            <a:r>
              <a:rPr lang="es-MX" sz="1600" dirty="0">
                <a:solidFill>
                  <a:schemeClr val="tx2">
                    <a:lumMod val="75000"/>
                  </a:schemeClr>
                </a:solidFill>
              </a:rPr>
              <a:t>Controla en fondeo fijo de la caja o departamento, con la emisión de comprobantes de operación para las entradas y salidas de este concepto.</a:t>
            </a:r>
          </a:p>
          <a:p>
            <a:pPr marL="285750" indent="-285750" algn="just">
              <a:buClr>
                <a:srgbClr val="008000"/>
              </a:buClr>
              <a:buFont typeface="Arial"/>
              <a:buChar char="•"/>
            </a:pPr>
            <a:r>
              <a:rPr lang="es-MX" sz="1600" dirty="0">
                <a:solidFill>
                  <a:schemeClr val="tx2">
                    <a:lumMod val="75000"/>
                  </a:schemeClr>
                </a:solidFill>
              </a:rPr>
              <a:t>Por el efectivo generado por sus diferentes conceptos emite fichas de depósitos referenciadas, para ser conciliados los depósitos de caja contra bancos, verifica y controla los arqueos de la caja.</a:t>
            </a:r>
          </a:p>
          <a:p>
            <a:pPr marL="285750" indent="-285750" algn="just">
              <a:buClr>
                <a:srgbClr val="008000"/>
              </a:buClr>
              <a:buFont typeface="Arial"/>
              <a:buChar char="•"/>
            </a:pPr>
            <a:r>
              <a:rPr lang="es-MX" sz="1600" dirty="0">
                <a:solidFill>
                  <a:schemeClr val="tx2">
                    <a:lumMod val="75000"/>
                  </a:schemeClr>
                </a:solidFill>
              </a:rPr>
              <a:t>Tiene enlace con los módulos de posición de bancos y con el de flujo de efectivo para la afectación de los saldos en línea de los conceptos de caja.</a:t>
            </a:r>
          </a:p>
          <a:p>
            <a:pPr marL="285750" indent="-285750" algn="just">
              <a:buClr>
                <a:srgbClr val="008000"/>
              </a:buClr>
              <a:buFont typeface="Arial"/>
              <a:buChar char="•"/>
            </a:pPr>
            <a:r>
              <a:rPr lang="es-MX" sz="1600" dirty="0">
                <a:solidFill>
                  <a:schemeClr val="tx2">
                    <a:lumMod val="75000"/>
                  </a:schemeClr>
                </a:solidFill>
              </a:rPr>
              <a:t>Tiene enlace con el módulo de Iingresos, para llevar a cabo la conciliación y control de ingresos de la caja.</a:t>
            </a:r>
          </a:p>
          <a:p>
            <a:pPr marL="285750" indent="-285750" algn="just">
              <a:buClr>
                <a:srgbClr val="008000"/>
              </a:buClr>
              <a:buFont typeface="Arial"/>
              <a:buChar char="•"/>
            </a:pPr>
            <a:r>
              <a:rPr lang="es-MX" sz="1600" dirty="0">
                <a:solidFill>
                  <a:schemeClr val="tx2">
                    <a:lumMod val="75000"/>
                  </a:schemeClr>
                </a:solidFill>
              </a:rPr>
              <a:t>Genera la pólizas contables correspondiente, por todos los conceptos generados</a:t>
            </a:r>
          </a:p>
          <a:p>
            <a:pPr marL="285750" indent="-285750" algn="just">
              <a:buClr>
                <a:srgbClr val="008000"/>
              </a:buClr>
              <a:buFont typeface="Arial"/>
              <a:buChar char="•"/>
            </a:pPr>
            <a:r>
              <a:rPr lang="es-MX" sz="1600" dirty="0">
                <a:solidFill>
                  <a:schemeClr val="tx2">
                    <a:lumMod val="75000"/>
                  </a:schemeClr>
                </a:solidFill>
              </a:rPr>
              <a:t>Proporciona diferentes reportes para la operación diaria, detallados o concentrados, por concepto.</a:t>
            </a:r>
          </a:p>
          <a:p>
            <a:pPr algn="just">
              <a:buClr>
                <a:srgbClr val="008000"/>
              </a:buClr>
            </a:pPr>
            <a:endParaRPr lang="es-MX" sz="1600" dirty="0">
              <a:solidFill>
                <a:schemeClr val="tx2">
                  <a:lumMod val="75000"/>
                </a:schemeClr>
              </a:solidFill>
            </a:endParaRPr>
          </a:p>
        </p:txBody>
      </p:sp>
      <p:sp>
        <p:nvSpPr>
          <p:cNvPr id="17" name="16 Marcador de número de diapositiva"/>
          <p:cNvSpPr>
            <a:spLocks noGrp="1"/>
          </p:cNvSpPr>
          <p:nvPr>
            <p:ph type="sldNum" sz="quarter" idx="12"/>
          </p:nvPr>
        </p:nvSpPr>
        <p:spPr/>
        <p:txBody>
          <a:bodyPr/>
          <a:lstStyle/>
          <a:p>
            <a:fld id="{C95D08BA-3A75-4D19-A3AE-E3A579103522}" type="slidenum">
              <a:rPr lang="es-MX" smtClean="0"/>
              <a:pPr/>
              <a:t>40</a:t>
            </a:fld>
            <a:endParaRPr lang="es-MX" dirty="0"/>
          </a:p>
        </p:txBody>
      </p:sp>
      <p:sp>
        <p:nvSpPr>
          <p:cNvPr id="1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sp>
        <p:nvSpPr>
          <p:cNvPr id="2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4"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81463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95D08BA-3A75-4D19-A3AE-E3A579103522}" type="slidenum">
              <a:rPr lang="es-MX" smtClean="0"/>
              <a:pPr/>
              <a:t>41</a:t>
            </a:fld>
            <a:endParaRPr lang="es-MX" dirty="0"/>
          </a:p>
        </p:txBody>
      </p:sp>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6" name="5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35"/>
          <p:cNvSpPr txBox="1">
            <a:spLocks noChangeArrowheads="1"/>
          </p:cNvSpPr>
          <p:nvPr/>
        </p:nvSpPr>
        <p:spPr>
          <a:xfrm>
            <a:off x="251520" y="1535584"/>
            <a:ext cx="5256584" cy="525264"/>
          </a:xfrm>
          <a:prstGeom prst="rect">
            <a:avLst/>
          </a:prstGeom>
        </p:spPr>
        <p:txBody>
          <a:bodyPr vert="horz" lIns="91440" tIns="45720" rIns="91440" bIns="45720" rtlCol="0" anchor="ctr">
            <a:normAutofit/>
          </a:bodyPr>
          <a:lstStyle/>
          <a:p>
            <a:pPr marL="1588" marR="0" lvl="0" indent="0" defTabSz="914400" rtl="0" eaLnBrk="1" fontAlgn="auto" latinLnBrk="0" hangingPunct="1">
              <a:lnSpc>
                <a:spcPct val="100000"/>
              </a:lnSpc>
              <a:spcBef>
                <a:spcPct val="0"/>
              </a:spcBef>
              <a:spcAft>
                <a:spcPts val="0"/>
              </a:spcAft>
              <a:buClrTx/>
              <a:buSzTx/>
              <a:buFontTx/>
              <a:buNone/>
              <a:tabLst/>
              <a:defRPr/>
            </a:pPr>
            <a:r>
              <a:rPr lang="es-ES_tradnl" sz="2000" dirty="0">
                <a:solidFill>
                  <a:schemeClr val="tx2">
                    <a:lumMod val="75000"/>
                  </a:schemeClr>
                </a:solidFill>
                <a:latin typeface="Tahoma" pitchFamily="34" charset="0"/>
                <a:ea typeface="+mj-ea"/>
                <a:cs typeface="+mj-cs"/>
              </a:rPr>
              <a:t>Portal de Proveedores</a:t>
            </a:r>
            <a:r>
              <a:rPr kumimoji="0" lang="es-ES_tradnl" sz="2000" b="0" i="0" u="none" strike="noStrike" kern="1200" cap="none" spc="0" normalizeH="0" noProof="0" dirty="0">
                <a:ln>
                  <a:noFill/>
                </a:ln>
                <a:solidFill>
                  <a:schemeClr val="tx2">
                    <a:lumMod val="75000"/>
                  </a:schemeClr>
                </a:solidFill>
                <a:effectLst/>
                <a:uLnTx/>
                <a:uFillTx/>
                <a:latin typeface="Tahoma" pitchFamily="34" charset="0"/>
                <a:ea typeface="+mj-ea"/>
                <a:cs typeface="+mj-cs"/>
              </a:rPr>
              <a:t>:</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8" name="Text Box 40"/>
          <p:cNvSpPr txBox="1">
            <a:spLocks noChangeArrowheads="1"/>
          </p:cNvSpPr>
          <p:nvPr/>
        </p:nvSpPr>
        <p:spPr bwMode="auto">
          <a:xfrm>
            <a:off x="251520" y="2095102"/>
            <a:ext cx="8640960" cy="4585871"/>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Objetivo general:</a:t>
            </a:r>
          </a:p>
          <a:p>
            <a:pPr algn="just">
              <a:buClr>
                <a:srgbClr val="008000"/>
              </a:buClr>
            </a:pPr>
            <a:endParaRPr lang="es-MX" sz="2000" dirty="0">
              <a:solidFill>
                <a:schemeClr val="tx2">
                  <a:lumMod val="75000"/>
                </a:schemeClr>
              </a:solidFill>
            </a:endParaRPr>
          </a:p>
          <a:p>
            <a:pPr algn="just">
              <a:buClr>
                <a:srgbClr val="008000"/>
              </a:buClr>
            </a:pPr>
            <a:r>
              <a:rPr lang="es-MX" sz="1600" dirty="0">
                <a:solidFill>
                  <a:schemeClr val="tx2">
                    <a:lumMod val="75000"/>
                  </a:schemeClr>
                </a:solidFill>
              </a:rPr>
              <a:t>Este módulo controla y maneja toda la relación con el proveedor, como parte del modelo actual de negocios GLOBAL, esta herramienta ayuda en la interacción entre los proveedores y negocios del grupo o instituciones que forman parte de una compañía, permitiendo recibir por este medio los documentos maestros requeridos al proveedor, enviar ordenes de compra, recibir facturas electrónicas o </a:t>
            </a:r>
            <a:r>
              <a:rPr lang="es-MX" sz="1600" dirty="0" err="1">
                <a:solidFill>
                  <a:schemeClr val="tx2">
                    <a:lumMod val="75000"/>
                  </a:schemeClr>
                </a:solidFill>
              </a:rPr>
              <a:t>PDFs</a:t>
            </a:r>
            <a:r>
              <a:rPr lang="es-MX" sz="1600" dirty="0">
                <a:solidFill>
                  <a:schemeClr val="tx2">
                    <a:lumMod val="75000"/>
                  </a:schemeClr>
                </a:solidFill>
              </a:rPr>
              <a:t> y ayudar a que el alta de los datos maestros sea tarea del proveedor solo pasando por las validaciones necesarias para integrar dichos datos en el ERP de forma estándar.</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Alcances específicos:</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Administración de proveedores.</a:t>
            </a:r>
          </a:p>
          <a:p>
            <a:pPr marL="285750" indent="-285750" algn="just">
              <a:buClr>
                <a:srgbClr val="008000"/>
              </a:buClr>
              <a:buFont typeface="Arial"/>
              <a:buChar char="•"/>
            </a:pPr>
            <a:r>
              <a:rPr lang="es-MX" sz="1600" dirty="0">
                <a:solidFill>
                  <a:schemeClr val="tx2">
                    <a:lumMod val="75000"/>
                  </a:schemeClr>
                </a:solidFill>
              </a:rPr>
              <a:t>Publicación de ordenes de compra</a:t>
            </a:r>
          </a:p>
          <a:p>
            <a:pPr marL="285750" indent="-285750" algn="just">
              <a:buClr>
                <a:srgbClr val="008000"/>
              </a:buClr>
              <a:buFont typeface="Arial"/>
              <a:buChar char="•"/>
            </a:pPr>
            <a:r>
              <a:rPr lang="es-MX" sz="1600" dirty="0">
                <a:solidFill>
                  <a:schemeClr val="tx2">
                    <a:lumMod val="75000"/>
                  </a:schemeClr>
                </a:solidFill>
              </a:rPr>
              <a:t>Publicación de estados de cuenta</a:t>
            </a:r>
          </a:p>
          <a:p>
            <a:pPr marL="285750" indent="-285750" algn="just">
              <a:buClr>
                <a:srgbClr val="008000"/>
              </a:buClr>
              <a:buFont typeface="Arial"/>
              <a:buChar char="•"/>
            </a:pPr>
            <a:r>
              <a:rPr lang="es-MX" sz="1600" dirty="0">
                <a:solidFill>
                  <a:schemeClr val="tx2">
                    <a:lumMod val="75000"/>
                  </a:schemeClr>
                </a:solidFill>
              </a:rPr>
              <a:t>Integración de </a:t>
            </a:r>
            <a:r>
              <a:rPr lang="es-MX" sz="1600" dirty="0" err="1">
                <a:solidFill>
                  <a:schemeClr val="tx2">
                    <a:lumMod val="75000"/>
                  </a:schemeClr>
                </a:solidFill>
              </a:rPr>
              <a:t>RFQ’s</a:t>
            </a:r>
            <a:r>
              <a:rPr lang="es-MX" sz="1600" dirty="0">
                <a:solidFill>
                  <a:schemeClr val="tx2">
                    <a:lumMod val="75000"/>
                  </a:schemeClr>
                </a:solidFill>
              </a:rPr>
              <a:t>.</a:t>
            </a:r>
          </a:p>
          <a:p>
            <a:pPr marL="285750" indent="-285750" algn="just">
              <a:buClr>
                <a:srgbClr val="008000"/>
              </a:buClr>
              <a:buFont typeface="Arial"/>
              <a:buChar char="•"/>
            </a:pPr>
            <a:r>
              <a:rPr lang="es-MX" sz="1600" dirty="0">
                <a:solidFill>
                  <a:schemeClr val="tx2">
                    <a:lumMod val="75000"/>
                  </a:schemeClr>
                </a:solidFill>
              </a:rPr>
              <a:t>Repositorios de documentos para comunicación con el proveedor.</a:t>
            </a:r>
          </a:p>
          <a:p>
            <a:pPr algn="just">
              <a:buClr>
                <a:srgbClr val="008000"/>
              </a:buClr>
            </a:pPr>
            <a:endParaRPr lang="es-MX" sz="1600" dirty="0">
              <a:solidFill>
                <a:schemeClr val="tx2">
                  <a:lumMod val="75000"/>
                </a:schemeClr>
              </a:solidFill>
            </a:endParaRPr>
          </a:p>
          <a:p>
            <a:pPr algn="just">
              <a:buClr>
                <a:srgbClr val="008000"/>
              </a:buClr>
            </a:pPr>
            <a:r>
              <a:rPr lang="es-MX" sz="1600" dirty="0">
                <a:solidFill>
                  <a:schemeClr val="tx2">
                    <a:lumMod val="75000"/>
                  </a:schemeClr>
                </a:solidFill>
              </a:rPr>
              <a:t> </a:t>
            </a:r>
          </a:p>
        </p:txBody>
      </p:sp>
      <p:sp>
        <p:nvSpPr>
          <p:cNvPr id="9" name="16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5D08BA-3A75-4D19-A3AE-E3A579103522}" type="slidenum">
              <a:rPr lang="es-MX" smtClean="0"/>
              <a:pPr/>
              <a:t>41</a:t>
            </a:fld>
            <a:endParaRPr lang="es-MX" dirty="0"/>
          </a:p>
        </p:txBody>
      </p:sp>
      <p:sp>
        <p:nvSpPr>
          <p:cNvPr id="10"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2"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
        <p:nvSpPr>
          <p:cNvPr id="1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cxnSp>
        <p:nvCxnSpPr>
          <p:cNvPr id="14" name="13 Conector recto"/>
          <p:cNvCxnSpPr/>
          <p:nvPr/>
        </p:nvCxnSpPr>
        <p:spPr>
          <a:xfrm>
            <a:off x="0" y="6453336"/>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37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95D08BA-3A75-4D19-A3AE-E3A579103522}" type="slidenum">
              <a:rPr lang="es-MX" smtClean="0"/>
              <a:pPr/>
              <a:t>42</a:t>
            </a:fld>
            <a:endParaRPr lang="es-MX" dirty="0"/>
          </a:p>
        </p:txBody>
      </p:sp>
      <p:sp>
        <p:nvSpPr>
          <p:cNvPr id="5" name="Text Box 33"/>
          <p:cNvSpPr txBox="1">
            <a:spLocks noChangeArrowheads="1"/>
          </p:cNvSpPr>
          <p:nvPr/>
        </p:nvSpPr>
        <p:spPr bwMode="auto">
          <a:xfrm>
            <a:off x="3657600" y="6491287"/>
            <a:ext cx="5486400" cy="366713"/>
          </a:xfrm>
          <a:prstGeom prst="rect">
            <a:avLst/>
          </a:prstGeom>
          <a:noFill/>
          <a:ln w="9525">
            <a:noFill/>
            <a:miter lim="800000"/>
            <a:headEnd/>
            <a:tailEnd/>
          </a:ln>
          <a:effectLst/>
        </p:spPr>
        <p:txBody>
          <a:bodyPr>
            <a:spAutoFit/>
          </a:bodyPr>
          <a:lstStyle/>
          <a:p>
            <a:pPr algn="r">
              <a:spcBef>
                <a:spcPct val="50000"/>
              </a:spcBef>
            </a:pPr>
            <a:r>
              <a:rPr lang="es-MX" dirty="0">
                <a:solidFill>
                  <a:srgbClr val="000066"/>
                </a:solidFill>
                <a:latin typeface="Tahoma" pitchFamily="34" charset="0"/>
              </a:rPr>
              <a:t>Dirección de Finanzas </a:t>
            </a:r>
            <a:endParaRPr lang="es-ES" dirty="0">
              <a:solidFill>
                <a:srgbClr val="000066"/>
              </a:solidFill>
              <a:latin typeface="Tahoma" pitchFamily="34" charset="0"/>
            </a:endParaRPr>
          </a:p>
        </p:txBody>
      </p:sp>
      <p:cxnSp>
        <p:nvCxnSpPr>
          <p:cNvPr id="6" name="5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35"/>
          <p:cNvSpPr txBox="1">
            <a:spLocks noChangeArrowheads="1"/>
          </p:cNvSpPr>
          <p:nvPr/>
        </p:nvSpPr>
        <p:spPr>
          <a:xfrm>
            <a:off x="323528" y="1628800"/>
            <a:ext cx="4680520" cy="504056"/>
          </a:xfrm>
          <a:prstGeom prst="rect">
            <a:avLst/>
          </a:prstGeom>
        </p:spPr>
        <p:txBody>
          <a:bodyPr vert="horz" lIns="91440" tIns="45720" rIns="91440" bIns="45720" rtlCol="0" anchor="ctr">
            <a:normAutofit/>
          </a:bodyPr>
          <a:lstStyle/>
          <a:p>
            <a:pPr marL="1588" lvl="0">
              <a:spcBef>
                <a:spcPct val="0"/>
              </a:spcBef>
              <a:defRPr/>
            </a:pPr>
            <a:r>
              <a:rPr lang="es-ES_tradnl" sz="2000" dirty="0">
                <a:solidFill>
                  <a:schemeClr val="tx2">
                    <a:lumMod val="75000"/>
                  </a:schemeClr>
                </a:solidFill>
                <a:latin typeface="Tahoma" pitchFamily="34" charset="0"/>
              </a:rPr>
              <a:t>Portal de Proveedores</a:t>
            </a:r>
            <a:r>
              <a:rPr lang="es-ES_tradnl" sz="2000" noProof="0" dirty="0">
                <a:solidFill>
                  <a:schemeClr val="tx2">
                    <a:lumMod val="75000"/>
                  </a:schemeClr>
                </a:solidFill>
                <a:latin typeface="Tahoma" pitchFamily="34" charset="0"/>
              </a:rPr>
              <a:t>:</a:t>
            </a:r>
            <a:endParaRPr kumimoji="0" lang="es-ES_tradnl" sz="2000" b="0" i="0" u="none" strike="noStrike" kern="1200" cap="none" spc="0" normalizeH="0" baseline="0" noProof="0" dirty="0">
              <a:ln>
                <a:noFill/>
              </a:ln>
              <a:solidFill>
                <a:schemeClr val="tx2">
                  <a:lumMod val="75000"/>
                </a:schemeClr>
              </a:solidFill>
              <a:effectLst/>
              <a:uLnTx/>
              <a:uFillTx/>
              <a:latin typeface="Tahoma" pitchFamily="34" charset="0"/>
              <a:ea typeface="+mj-ea"/>
              <a:cs typeface="+mj-cs"/>
            </a:endParaRPr>
          </a:p>
        </p:txBody>
      </p:sp>
      <p:sp>
        <p:nvSpPr>
          <p:cNvPr id="8" name="Text Box 40"/>
          <p:cNvSpPr txBox="1">
            <a:spLocks noChangeArrowheads="1"/>
          </p:cNvSpPr>
          <p:nvPr/>
        </p:nvSpPr>
        <p:spPr bwMode="auto">
          <a:xfrm>
            <a:off x="323528" y="2155497"/>
            <a:ext cx="8640960" cy="4278094"/>
          </a:xfrm>
          <a:prstGeom prst="rect">
            <a:avLst/>
          </a:prstGeom>
          <a:noFill/>
          <a:ln w="9525">
            <a:noFill/>
            <a:miter lim="800000"/>
            <a:headEnd/>
            <a:tailEnd/>
          </a:ln>
          <a:effectLst/>
        </p:spPr>
        <p:txBody>
          <a:bodyPr wrap="square">
            <a:spAutoFit/>
          </a:bodyPr>
          <a:lstStyle/>
          <a:p>
            <a:pPr algn="just">
              <a:buClr>
                <a:srgbClr val="008000"/>
              </a:buClr>
            </a:pPr>
            <a:r>
              <a:rPr lang="es-MX" sz="1600" dirty="0">
                <a:solidFill>
                  <a:schemeClr val="tx2">
                    <a:lumMod val="75000"/>
                  </a:schemeClr>
                </a:solidFill>
              </a:rPr>
              <a:t>Alcances específicos (Continuación):</a:t>
            </a:r>
          </a:p>
          <a:p>
            <a:pPr algn="just">
              <a:buClr>
                <a:srgbClr val="008000"/>
              </a:buClr>
            </a:pPr>
            <a:endParaRPr lang="es-MX" sz="1600" dirty="0">
              <a:solidFill>
                <a:schemeClr val="tx2">
                  <a:lumMod val="75000"/>
                </a:schemeClr>
              </a:solidFill>
            </a:endParaRPr>
          </a:p>
          <a:p>
            <a:pPr marL="285750" indent="-285750" algn="just">
              <a:buClr>
                <a:srgbClr val="008000"/>
              </a:buClr>
              <a:buFont typeface="Arial"/>
              <a:buChar char="•"/>
            </a:pPr>
            <a:r>
              <a:rPr lang="es-MX" sz="1600" dirty="0">
                <a:solidFill>
                  <a:schemeClr val="tx2">
                    <a:lumMod val="75000"/>
                  </a:schemeClr>
                </a:solidFill>
              </a:rPr>
              <a:t>Unificar y estandarizar proceso de la administración básica y comunicación de información hacia los proveedores.</a:t>
            </a:r>
          </a:p>
          <a:p>
            <a:pPr marL="285750" indent="-285750" algn="just">
              <a:buClr>
                <a:srgbClr val="008000"/>
              </a:buClr>
              <a:buFont typeface="Arial"/>
              <a:buChar char="•"/>
            </a:pPr>
            <a:r>
              <a:rPr lang="es-MX" sz="1600" dirty="0">
                <a:solidFill>
                  <a:schemeClr val="tx2">
                    <a:lumMod val="75000"/>
                  </a:schemeClr>
                </a:solidFill>
              </a:rPr>
              <a:t>Unificar información de sus diversos proveedores.</a:t>
            </a:r>
          </a:p>
          <a:p>
            <a:pPr marL="285750" indent="-285750" algn="just">
              <a:buClr>
                <a:srgbClr val="008000"/>
              </a:buClr>
              <a:buFont typeface="Arial"/>
              <a:buChar char="•"/>
            </a:pPr>
            <a:r>
              <a:rPr lang="es-MX" sz="1600" dirty="0">
                <a:solidFill>
                  <a:schemeClr val="tx2">
                    <a:lumMod val="75000"/>
                  </a:schemeClr>
                </a:solidFill>
              </a:rPr>
              <a:t>Solicitar información básica a proveedores (Datos maestros y bancarios).</a:t>
            </a:r>
          </a:p>
          <a:p>
            <a:pPr marL="285750" indent="-285750" algn="just">
              <a:buClr>
                <a:srgbClr val="008000"/>
              </a:buClr>
              <a:buFont typeface="Arial"/>
              <a:buChar char="•"/>
            </a:pPr>
            <a:r>
              <a:rPr lang="es-MX" sz="1600" dirty="0">
                <a:solidFill>
                  <a:schemeClr val="tx2">
                    <a:lumMod val="75000"/>
                  </a:schemeClr>
                </a:solidFill>
              </a:rPr>
              <a:t>Estandarizar las reglas de negocio requeridos para el alta y modificación de información de sus proveedores. </a:t>
            </a:r>
          </a:p>
          <a:p>
            <a:pPr marL="285750" indent="-285750" algn="just">
              <a:buClr>
                <a:srgbClr val="008000"/>
              </a:buClr>
              <a:buFont typeface="Arial"/>
              <a:buChar char="•"/>
            </a:pPr>
            <a:r>
              <a:rPr lang="es-MX" sz="1600" dirty="0">
                <a:solidFill>
                  <a:schemeClr val="tx2">
                    <a:lumMod val="75000"/>
                  </a:schemeClr>
                </a:solidFill>
              </a:rPr>
              <a:t>Dar visibilidad del tratamiento de las Órdenes de Compra y Estados de Cuenta del proveedor (Único punto de contacto con el proveedor en el proceso de compras).</a:t>
            </a:r>
          </a:p>
          <a:p>
            <a:pPr marL="285750" indent="-285750" algn="just">
              <a:buClr>
                <a:srgbClr val="008000"/>
              </a:buClr>
              <a:buFont typeface="Arial"/>
              <a:buChar char="•"/>
            </a:pPr>
            <a:r>
              <a:rPr lang="es-MX" sz="1600" dirty="0">
                <a:solidFill>
                  <a:schemeClr val="tx2">
                    <a:lumMod val="75000"/>
                  </a:schemeClr>
                </a:solidFill>
              </a:rPr>
              <a:t>Administración y manejo de </a:t>
            </a:r>
            <a:r>
              <a:rPr lang="es-MX" sz="1600" dirty="0" err="1">
                <a:solidFill>
                  <a:schemeClr val="tx2">
                    <a:lumMod val="75000"/>
                  </a:schemeClr>
                </a:solidFill>
              </a:rPr>
              <a:t>RFQ’s</a:t>
            </a:r>
            <a:r>
              <a:rPr lang="es-MX" sz="1600" dirty="0">
                <a:solidFill>
                  <a:schemeClr val="tx2">
                    <a:lumMod val="75000"/>
                  </a:schemeClr>
                </a:solidFill>
              </a:rPr>
              <a:t> que le competen al proveedor.</a:t>
            </a:r>
          </a:p>
          <a:p>
            <a:pPr marL="285750" indent="-285750" algn="just">
              <a:buClr>
                <a:srgbClr val="008000"/>
              </a:buClr>
              <a:buFont typeface="Arial"/>
              <a:buChar char="•"/>
            </a:pPr>
            <a:r>
              <a:rPr lang="es-MX" sz="1600" dirty="0">
                <a:solidFill>
                  <a:schemeClr val="tx2">
                    <a:lumMod val="75000"/>
                  </a:schemeClr>
                </a:solidFill>
              </a:rPr>
              <a:t>Dar visibilidad a documentos publicados a los proveedores con distintos niveles de secrecía, así como crear un mecanismo electrónico para la solicitud de documentos del proveedor incluyendo la recepción de las facturas electrónicas  para su validación automático por medio de un tercero facultado para este paso. </a:t>
            </a:r>
          </a:p>
          <a:p>
            <a:pPr marL="285750" indent="-285750" algn="just">
              <a:buClr>
                <a:srgbClr val="008000"/>
              </a:buClr>
              <a:buFont typeface="Arial"/>
              <a:buChar char="•"/>
            </a:pPr>
            <a:endParaRPr lang="es-MX" sz="1600" dirty="0">
              <a:solidFill>
                <a:schemeClr val="tx2">
                  <a:lumMod val="75000"/>
                </a:schemeClr>
              </a:solidFill>
            </a:endParaRPr>
          </a:p>
          <a:p>
            <a:pPr algn="just">
              <a:buClr>
                <a:srgbClr val="008000"/>
              </a:buClr>
            </a:pPr>
            <a:endParaRPr lang="es-MX" sz="1600" dirty="0">
              <a:solidFill>
                <a:schemeClr val="tx2">
                  <a:lumMod val="75000"/>
                </a:schemeClr>
              </a:solidFill>
            </a:endParaRPr>
          </a:p>
        </p:txBody>
      </p:sp>
      <p:sp>
        <p:nvSpPr>
          <p:cNvPr id="9" name="16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5D08BA-3A75-4D19-A3AE-E3A579103522}" type="slidenum">
              <a:rPr lang="es-MX" smtClean="0"/>
              <a:pPr/>
              <a:t>42</a:t>
            </a:fld>
            <a:endParaRPr lang="es-MX" dirty="0"/>
          </a:p>
        </p:txBody>
      </p:sp>
      <p:sp>
        <p:nvSpPr>
          <p:cNvPr id="10"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2"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
        <p:nvSpPr>
          <p:cNvPr id="13" name="Text Box 35"/>
          <p:cNvSpPr txBox="1">
            <a:spLocks noChangeArrowheads="1"/>
          </p:cNvSpPr>
          <p:nvPr/>
        </p:nvSpPr>
        <p:spPr bwMode="auto">
          <a:xfrm>
            <a:off x="-28123" y="6461125"/>
            <a:ext cx="4343400" cy="396875"/>
          </a:xfrm>
          <a:prstGeom prst="rect">
            <a:avLst/>
          </a:prstGeom>
          <a:noFill/>
          <a:ln w="9525">
            <a:noFill/>
            <a:miter lim="800000"/>
            <a:headEnd/>
            <a:tailEnd/>
          </a:ln>
          <a:effectLst/>
        </p:spPr>
        <p:txBody>
          <a:bodyPr>
            <a:spAutoFit/>
          </a:bodyPr>
          <a:lstStyle/>
          <a:p>
            <a:pPr>
              <a:spcBef>
                <a:spcPct val="50000"/>
              </a:spcBef>
            </a:pPr>
            <a:r>
              <a:rPr lang="es-MX" sz="2000" dirty="0">
                <a:solidFill>
                  <a:srgbClr val="008000"/>
                </a:solidFill>
                <a:latin typeface="Tahoma" pitchFamily="34" charset="0"/>
              </a:rPr>
              <a:t>Presentación del proyecto</a:t>
            </a:r>
            <a:endParaRPr lang="es-ES" sz="2000" dirty="0">
              <a:solidFill>
                <a:srgbClr val="008000"/>
              </a:solidFill>
              <a:latin typeface="Tahoma" pitchFamily="34" charset="0"/>
            </a:endParaRPr>
          </a:p>
        </p:txBody>
      </p:sp>
      <p:cxnSp>
        <p:nvCxnSpPr>
          <p:cNvPr id="14" name="13 Conector recto"/>
          <p:cNvCxnSpPr/>
          <p:nvPr/>
        </p:nvCxnSpPr>
        <p:spPr>
          <a:xfrm>
            <a:off x="0" y="6453336"/>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9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5D08BA-3A75-4D19-A3AE-E3A579103522}" type="slidenum">
              <a:rPr lang="es-MX" smtClean="0"/>
              <a:pPr/>
              <a:t>5</a:t>
            </a:fld>
            <a:endParaRPr lang="es-MX" dirty="0"/>
          </a:p>
        </p:txBody>
      </p:sp>
      <p:sp>
        <p:nvSpPr>
          <p:cNvPr id="3" name="2 Rectángulo"/>
          <p:cNvSpPr/>
          <p:nvPr/>
        </p:nvSpPr>
        <p:spPr>
          <a:xfrm>
            <a:off x="362405" y="1510747"/>
            <a:ext cx="576064" cy="4187687"/>
          </a:xfrm>
          <a:prstGeom prst="rect">
            <a:avLst/>
          </a:prstGeom>
          <a:ln/>
        </p:spPr>
        <p:style>
          <a:lnRef idx="0">
            <a:schemeClr val="accent5"/>
          </a:lnRef>
          <a:fillRef idx="3">
            <a:schemeClr val="accent5"/>
          </a:fillRef>
          <a:effectRef idx="3">
            <a:schemeClr val="accent5"/>
          </a:effectRef>
          <a:fontRef idx="minor">
            <a:schemeClr val="lt1"/>
          </a:fontRef>
        </p:style>
        <p:txBody>
          <a:bodyPr vert="vert270" rtlCol="0" anchor="ctr">
            <a:sp3d/>
          </a:bodyPr>
          <a:lstStyle/>
          <a:p>
            <a:pPr algn="ctr"/>
            <a:r>
              <a:rPr lang="es-MX" sz="3200" b="1" dirty="0">
                <a:effectLst>
                  <a:outerShdw blurRad="38100" dist="38100" dir="2700000" algn="tl">
                    <a:srgbClr val="000000">
                      <a:alpha val="43137"/>
                    </a:srgbClr>
                  </a:outerShdw>
                </a:effectLst>
              </a:rPr>
              <a:t>ERP</a:t>
            </a:r>
          </a:p>
        </p:txBody>
      </p:sp>
      <p:sp>
        <p:nvSpPr>
          <p:cNvPr id="4" name="3 Rectángulo"/>
          <p:cNvSpPr/>
          <p:nvPr/>
        </p:nvSpPr>
        <p:spPr>
          <a:xfrm>
            <a:off x="2623930" y="1510747"/>
            <a:ext cx="2955235" cy="16300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a:t>SET</a:t>
            </a:r>
          </a:p>
          <a:p>
            <a:pPr algn="ctr"/>
            <a:endParaRPr lang="es-MX" b="1" dirty="0"/>
          </a:p>
          <a:p>
            <a:pPr algn="ctr"/>
            <a:r>
              <a:rPr lang="es-MX" b="1" dirty="0"/>
              <a:t>OPERACIÓN DIARIA</a:t>
            </a:r>
          </a:p>
        </p:txBody>
      </p:sp>
      <p:sp>
        <p:nvSpPr>
          <p:cNvPr id="5" name="4 Rectángulo"/>
          <p:cNvSpPr/>
          <p:nvPr/>
        </p:nvSpPr>
        <p:spPr>
          <a:xfrm>
            <a:off x="2623930" y="3352797"/>
            <a:ext cx="2955235" cy="54002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a:t>Conciliación</a:t>
            </a:r>
          </a:p>
        </p:txBody>
      </p:sp>
      <p:sp>
        <p:nvSpPr>
          <p:cNvPr id="6" name="5 Rectángulo"/>
          <p:cNvSpPr/>
          <p:nvPr/>
        </p:nvSpPr>
        <p:spPr>
          <a:xfrm>
            <a:off x="2623930" y="4068416"/>
            <a:ext cx="2955235" cy="16300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a:t>BANCOS</a:t>
            </a:r>
          </a:p>
        </p:txBody>
      </p:sp>
      <p:sp>
        <p:nvSpPr>
          <p:cNvPr id="7" name="6 Flecha abajo"/>
          <p:cNvSpPr/>
          <p:nvPr/>
        </p:nvSpPr>
        <p:spPr>
          <a:xfrm>
            <a:off x="3790122" y="2928730"/>
            <a:ext cx="728870" cy="56984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b="1"/>
          </a:p>
        </p:txBody>
      </p:sp>
      <p:sp>
        <p:nvSpPr>
          <p:cNvPr id="9" name="8 Flecha derecha"/>
          <p:cNvSpPr/>
          <p:nvPr/>
        </p:nvSpPr>
        <p:spPr>
          <a:xfrm>
            <a:off x="821635" y="1656521"/>
            <a:ext cx="1974574" cy="71561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t>Interfaces</a:t>
            </a:r>
          </a:p>
        </p:txBody>
      </p:sp>
      <p:sp>
        <p:nvSpPr>
          <p:cNvPr id="10" name="9 Flecha derecha"/>
          <p:cNvSpPr/>
          <p:nvPr/>
        </p:nvSpPr>
        <p:spPr>
          <a:xfrm flipH="1">
            <a:off x="821635" y="3246781"/>
            <a:ext cx="1974574" cy="71561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t>Pólizas</a:t>
            </a:r>
          </a:p>
        </p:txBody>
      </p:sp>
      <p:sp>
        <p:nvSpPr>
          <p:cNvPr id="12" name="11 Flecha abajo"/>
          <p:cNvSpPr/>
          <p:nvPr/>
        </p:nvSpPr>
        <p:spPr>
          <a:xfrm flipV="1">
            <a:off x="3790122" y="3793435"/>
            <a:ext cx="728870" cy="56984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b="1"/>
          </a:p>
        </p:txBody>
      </p:sp>
      <p:sp>
        <p:nvSpPr>
          <p:cNvPr id="14" name="13 CuadroTexto"/>
          <p:cNvSpPr txBox="1"/>
          <p:nvPr/>
        </p:nvSpPr>
        <p:spPr>
          <a:xfrm>
            <a:off x="5936975" y="917857"/>
            <a:ext cx="3101060" cy="1477328"/>
          </a:xfrm>
          <a:prstGeom prst="rect">
            <a:avLst/>
          </a:prstGeom>
          <a:noFill/>
        </p:spPr>
        <p:txBody>
          <a:bodyPr wrap="square" rtlCol="0">
            <a:spAutoFit/>
          </a:bodyPr>
          <a:lstStyle/>
          <a:p>
            <a:pPr algn="just"/>
            <a:r>
              <a:rPr lang="es-MX" b="1" dirty="0"/>
              <a:t>Interfaces</a:t>
            </a:r>
            <a:r>
              <a:rPr lang="es-MX" dirty="0"/>
              <a:t>: En línea con SET, con una envió nocturno para detectar cancelaciones o movimientos generados en SAP y replicar en SET</a:t>
            </a:r>
          </a:p>
        </p:txBody>
      </p:sp>
      <p:sp>
        <p:nvSpPr>
          <p:cNvPr id="15" name="14 CuadroTexto"/>
          <p:cNvSpPr txBox="1"/>
          <p:nvPr/>
        </p:nvSpPr>
        <p:spPr>
          <a:xfrm>
            <a:off x="5936975" y="4525616"/>
            <a:ext cx="3101059" cy="2031325"/>
          </a:xfrm>
          <a:prstGeom prst="rect">
            <a:avLst/>
          </a:prstGeom>
          <a:noFill/>
        </p:spPr>
        <p:txBody>
          <a:bodyPr wrap="square" rtlCol="0">
            <a:spAutoFit/>
          </a:bodyPr>
          <a:lstStyle/>
          <a:p>
            <a:pPr algn="just"/>
            <a:r>
              <a:rPr lang="es-MX" b="1" dirty="0"/>
              <a:t>Estado de cuenta</a:t>
            </a:r>
            <a:r>
              <a:rPr lang="es-MX" dirty="0"/>
              <a:t>: Homologado con las mismas claves independientemente del banco, con las referencias, textos y conceptos ubicados en la misma posición y como lo requiere el ERP </a:t>
            </a:r>
          </a:p>
        </p:txBody>
      </p:sp>
      <p:sp>
        <p:nvSpPr>
          <p:cNvPr id="16" name="15 Flecha derecha"/>
          <p:cNvSpPr/>
          <p:nvPr/>
        </p:nvSpPr>
        <p:spPr>
          <a:xfrm flipH="1">
            <a:off x="821635" y="4525616"/>
            <a:ext cx="1974574" cy="71561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750" dirty="0"/>
              <a:t>Estado de Cuenta</a:t>
            </a:r>
          </a:p>
        </p:txBody>
      </p:sp>
      <p:sp>
        <p:nvSpPr>
          <p:cNvPr id="17" name="16 CuadroTexto"/>
          <p:cNvSpPr txBox="1"/>
          <p:nvPr/>
        </p:nvSpPr>
        <p:spPr>
          <a:xfrm>
            <a:off x="5936975" y="2710861"/>
            <a:ext cx="3101059" cy="1477328"/>
          </a:xfrm>
          <a:prstGeom prst="rect">
            <a:avLst/>
          </a:prstGeom>
          <a:noFill/>
        </p:spPr>
        <p:txBody>
          <a:bodyPr wrap="square" rtlCol="0">
            <a:spAutoFit/>
          </a:bodyPr>
          <a:lstStyle/>
          <a:p>
            <a:pPr algn="just"/>
            <a:r>
              <a:rPr lang="es-MX" b="1" dirty="0"/>
              <a:t>Conciliación</a:t>
            </a:r>
            <a:r>
              <a:rPr lang="es-MX" dirty="0"/>
              <a:t>: Toda la operación de SET conciliada vs el estado de cuenta, perfectamente clasificada y envió de pólizas al ERP de forma diaria</a:t>
            </a:r>
          </a:p>
        </p:txBody>
      </p:sp>
      <p:sp>
        <p:nvSpPr>
          <p:cNvPr id="18" name="17 CuadroTexto"/>
          <p:cNvSpPr txBox="1"/>
          <p:nvPr/>
        </p:nvSpPr>
        <p:spPr>
          <a:xfrm>
            <a:off x="361387" y="309668"/>
            <a:ext cx="5496185" cy="769441"/>
          </a:xfrm>
          <a:prstGeom prst="rect">
            <a:avLst/>
          </a:prstGeom>
          <a:noFill/>
          <a:ln>
            <a:noFill/>
          </a:ln>
        </p:spPr>
        <p:txBody>
          <a:bodyPr wrap="none" rtlCol="0">
            <a:spAutoFit/>
          </a:bodyPr>
          <a:lstStyle/>
          <a:p>
            <a:r>
              <a:rPr lang="es-MX" sz="4400" b="1" dirty="0">
                <a:ln w="10541" cmpd="sng">
                  <a:solidFill>
                    <a:schemeClr val="accent2">
                      <a:lumMod val="50000"/>
                    </a:schemeClr>
                  </a:solidFill>
                  <a:prstDash val="solid"/>
                </a:ln>
                <a:solidFill>
                  <a:schemeClr val="accent2">
                    <a:lumMod val="75000"/>
                  </a:schemeClr>
                </a:solidFill>
              </a:rPr>
              <a:t>Interfaces SAP SET ERP</a:t>
            </a:r>
          </a:p>
        </p:txBody>
      </p:sp>
    </p:spTree>
    <p:extLst>
      <p:ext uri="{BB962C8B-B14F-4D97-AF65-F5344CB8AC3E}">
        <p14:creationId xmlns:p14="http://schemas.microsoft.com/office/powerpoint/2010/main" val="423491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5D08BA-3A75-4D19-A3AE-E3A579103522}" type="slidenum">
              <a:rPr lang="es-MX" smtClean="0"/>
              <a:pPr/>
              <a:t>6</a:t>
            </a:fld>
            <a:endParaRPr lang="es-MX" dirty="0"/>
          </a:p>
        </p:txBody>
      </p:sp>
      <p:sp>
        <p:nvSpPr>
          <p:cNvPr id="5" name="4 CuadroTexto"/>
          <p:cNvSpPr txBox="1"/>
          <p:nvPr/>
        </p:nvSpPr>
        <p:spPr>
          <a:xfrm>
            <a:off x="65788" y="1595021"/>
            <a:ext cx="8866177" cy="5363007"/>
          </a:xfrm>
          <a:prstGeom prst="rect">
            <a:avLst/>
          </a:prstGeom>
          <a:noFill/>
        </p:spPr>
        <p:txBody>
          <a:bodyPr wrap="square" rtlCol="0">
            <a:spAutoFit/>
          </a:bodyPr>
          <a:lstStyle/>
          <a:p>
            <a:r>
              <a:rPr lang="es-MX" sz="2400" b="1" dirty="0"/>
              <a:t>MEJORES PRACTICAS GENERALES  DE TESORERÍA:</a:t>
            </a:r>
          </a:p>
          <a:p>
            <a:r>
              <a:rPr lang="es-MX" sz="1200" dirty="0"/>
              <a:t> </a:t>
            </a:r>
          </a:p>
          <a:p>
            <a:pPr marL="342900" indent="-342900" algn="just">
              <a:buFont typeface="+mj-lt"/>
              <a:buAutoNum type="arabicPeriod"/>
            </a:pPr>
            <a:r>
              <a:rPr lang="es-MX" sz="1550" dirty="0"/>
              <a:t>Orientar al área de Tesorería y áreas involucradas a trabajar </a:t>
            </a:r>
            <a:r>
              <a:rPr lang="es-MX" sz="1550" b="1" u="sng" dirty="0"/>
              <a:t>POR PROCESOS</a:t>
            </a:r>
            <a:r>
              <a:rPr lang="es-MX" sz="1550" dirty="0"/>
              <a:t> (y  no por  personas), teniendo así la visibilidad completa de los ciclos de las operaciones, desde que nacen hasta que son contabilizadas correctamente pasando por un riguroso control de conciliaciones.</a:t>
            </a:r>
          </a:p>
          <a:p>
            <a:pPr marL="342900" indent="-342900" algn="just">
              <a:buFont typeface="+mj-lt"/>
              <a:buAutoNum type="arabicPeriod"/>
            </a:pPr>
            <a:endParaRPr lang="es-MX" sz="1550" dirty="0"/>
          </a:p>
          <a:p>
            <a:pPr marL="342900" indent="-342900" algn="just">
              <a:buFont typeface="+mj-lt"/>
              <a:buAutoNum type="arabicPeriod"/>
            </a:pPr>
            <a:r>
              <a:rPr lang="es-MX" sz="1550" dirty="0"/>
              <a:t>Hacer que la Tesorería Corporativa del Grupo trabaje con base en </a:t>
            </a:r>
            <a:r>
              <a:rPr lang="es-MX" sz="1550"/>
              <a:t>el </a:t>
            </a:r>
            <a:r>
              <a:rPr lang="es-MX" sz="1550" b="1" u="sng"/>
              <a:t>FLUJO </a:t>
            </a:r>
            <a:r>
              <a:rPr lang="es-MX" sz="1550" b="1" u="sng" dirty="0"/>
              <a:t>DE EFECTIVO</a:t>
            </a:r>
            <a:r>
              <a:rPr lang="es-MX" sz="1550" dirty="0"/>
              <a:t>, para tener los diferentes escenarios de las operaciones en el tiempo (Cash </a:t>
            </a:r>
            <a:r>
              <a:rPr lang="es-MX" sz="1550" dirty="0" err="1"/>
              <a:t>Flow</a:t>
            </a:r>
            <a:r>
              <a:rPr lang="es-MX" sz="1550" dirty="0"/>
              <a:t> </a:t>
            </a:r>
            <a:r>
              <a:rPr lang="es-MX" sz="1550" dirty="0" err="1"/>
              <a:t>Forecast</a:t>
            </a:r>
            <a:r>
              <a:rPr lang="es-MX" sz="1550" dirty="0"/>
              <a:t>), apoyando a la toma de decisiones.</a:t>
            </a:r>
          </a:p>
          <a:p>
            <a:pPr marL="342900" indent="-342900" algn="just">
              <a:buFont typeface="+mj-lt"/>
              <a:buAutoNum type="arabicPeriod"/>
            </a:pPr>
            <a:endParaRPr lang="es-MX" sz="1550" dirty="0"/>
          </a:p>
          <a:p>
            <a:pPr marL="342900" indent="-342900" algn="just">
              <a:buFont typeface="+mj-lt"/>
              <a:buAutoNum type="arabicPeriod"/>
            </a:pPr>
            <a:r>
              <a:rPr lang="es-MX" sz="1550" dirty="0"/>
              <a:t>Poder llevar un adecuado control de las transacciones antes y después de su ejecución, implementando controles y políticas de </a:t>
            </a:r>
            <a:r>
              <a:rPr lang="es-MX" sz="1550" b="1" u="sng" dirty="0"/>
              <a:t>ADMINISTRACIÓN DE RIESGOS DE TESORERÍA</a:t>
            </a:r>
            <a:r>
              <a:rPr lang="es-MX" sz="1550" dirty="0"/>
              <a:t>, para mitigar y minimizar riesgos en las operaciones. </a:t>
            </a:r>
          </a:p>
          <a:p>
            <a:pPr marL="342900" indent="-342900" algn="just">
              <a:buFont typeface="+mj-lt"/>
              <a:buAutoNum type="arabicPeriod"/>
            </a:pPr>
            <a:endParaRPr lang="es-MX" sz="1550" dirty="0"/>
          </a:p>
          <a:p>
            <a:pPr marL="342900" indent="-342900" algn="just">
              <a:buFont typeface="+mj-lt"/>
              <a:buAutoNum type="arabicPeriod"/>
            </a:pPr>
            <a:r>
              <a:rPr lang="es-MX" sz="1550" dirty="0"/>
              <a:t>Llevar en forma permanente un esquema de </a:t>
            </a:r>
            <a:r>
              <a:rPr lang="es-MX" sz="1550" b="1" u="sng" dirty="0"/>
              <a:t>DETECCIÓN, SEGUIMIENTO Y CONTROL DE OPERACIONES VULNERABLES Y DE PREVENCIÓN DE LAVADO DE DINERO</a:t>
            </a:r>
            <a:r>
              <a:rPr lang="es-MX" sz="1550" dirty="0"/>
              <a:t>, pudiendo cumplir oportunamente con esta obligación.</a:t>
            </a:r>
          </a:p>
          <a:p>
            <a:pPr marL="342900" indent="-342900" algn="just">
              <a:buFont typeface="+mj-lt"/>
              <a:buAutoNum type="arabicPeriod"/>
            </a:pPr>
            <a:endParaRPr lang="es-MX" sz="1550" dirty="0"/>
          </a:p>
          <a:p>
            <a:pPr marL="342900" indent="-342900" algn="just">
              <a:buFont typeface="+mj-lt"/>
              <a:buAutoNum type="arabicPeriod"/>
            </a:pPr>
            <a:r>
              <a:rPr lang="es-MX" sz="1550" dirty="0"/>
              <a:t>Operar la tesorería con un </a:t>
            </a:r>
            <a:r>
              <a:rPr lang="es-MX" sz="1550" b="1" u="sng" dirty="0"/>
              <a:t>ACUERDO DE SERVICIOS ENTRE EL CORPORATIVO Y LAS FÍALES Y CONVERTIR AL LA TESORERÍA CORPORATIVA EN EL BANCO INTERNO DEL GRUPO, </a:t>
            </a:r>
            <a:r>
              <a:rPr lang="es-MX" sz="1550" dirty="0"/>
              <a:t>implementado las políticas de CO INVERSIÓN. </a:t>
            </a:r>
          </a:p>
          <a:p>
            <a:endParaRPr lang="es-MX" sz="1200" dirty="0"/>
          </a:p>
        </p:txBody>
      </p:sp>
      <p:cxnSp>
        <p:nvCxnSpPr>
          <p:cNvPr id="7" name="6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10"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146655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5D08BA-3A75-4D19-A3AE-E3A579103522}" type="slidenum">
              <a:rPr lang="es-MX" smtClean="0"/>
              <a:pPr/>
              <a:t>7</a:t>
            </a:fld>
            <a:endParaRPr lang="es-MX" dirty="0"/>
          </a:p>
        </p:txBody>
      </p:sp>
      <p:sp>
        <p:nvSpPr>
          <p:cNvPr id="3" name="2 CuadroTexto"/>
          <p:cNvSpPr txBox="1"/>
          <p:nvPr/>
        </p:nvSpPr>
        <p:spPr>
          <a:xfrm>
            <a:off x="34704" y="1737598"/>
            <a:ext cx="8931965" cy="4801314"/>
          </a:xfrm>
          <a:prstGeom prst="rect">
            <a:avLst/>
          </a:prstGeom>
          <a:noFill/>
        </p:spPr>
        <p:txBody>
          <a:bodyPr wrap="square" rtlCol="0">
            <a:spAutoFit/>
          </a:bodyPr>
          <a:lstStyle/>
          <a:p>
            <a:r>
              <a:rPr lang="es-MX" sz="2400" b="1" dirty="0"/>
              <a:t>MEJORES PRACTICAS ESPECIFICAS DE TESORERÍA:</a:t>
            </a:r>
          </a:p>
          <a:p>
            <a:r>
              <a:rPr lang="es-MX" sz="1200" dirty="0"/>
              <a:t> </a:t>
            </a:r>
          </a:p>
          <a:p>
            <a:pPr marL="285750" indent="-285750" algn="just">
              <a:buFont typeface="Wingdings" pitchFamily="2" charset="2"/>
              <a:buChar char="ü"/>
            </a:pPr>
            <a:r>
              <a:rPr lang="es-MX" sz="1500" dirty="0"/>
              <a:t>Cheque Electrónico, considerada como la mejor práctica en la reducción de fraudes, aunque sabemos que esta forma de pago tiende a disminuir nunca va a desaparecer.</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Barridos, Fondeos Automáticos y determinación de fondeos, con base al árbol accionario de empresas.</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Cálculo automático del excedente de caja para inversiones, la mejor practica es efectuar una inversión " A" temprana o otra "B" hacia el cierre de la Tesorería.  Presentación real de la posición de caja (disponible), en tiempo real, por empresa, banco y cuenta.</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Presentación real y proyectada del CASH </a:t>
            </a:r>
            <a:r>
              <a:rPr lang="es-MX" sz="1500" dirty="0" err="1"/>
              <a:t>FLOW</a:t>
            </a:r>
            <a:r>
              <a:rPr lang="es-MX" sz="1500" dirty="0"/>
              <a:t> y comparativos automáticos y gráficas por moneda.</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Operaciones </a:t>
            </a:r>
            <a:r>
              <a:rPr lang="es-MX" sz="1500" dirty="0" err="1"/>
              <a:t>intercompañías</a:t>
            </a:r>
            <a:r>
              <a:rPr lang="es-MX" sz="1500" dirty="0"/>
              <a:t> y de cuenta corriente POR </a:t>
            </a:r>
            <a:r>
              <a:rPr lang="es-MX" sz="1500" dirty="0" err="1"/>
              <a:t>CO_INVERSIÓN</a:t>
            </a:r>
            <a:r>
              <a:rPr lang="es-MX" sz="1500" dirty="0"/>
              <a:t>, generando un Estado de cuenta por filial, esta práctica apoya de manera especifica el ESQUEMA DE BANCO INTERNO DEL GRUPO.</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Control de préstamos </a:t>
            </a:r>
            <a:r>
              <a:rPr lang="es-MX" sz="1500" dirty="0" err="1"/>
              <a:t>intercompañías</a:t>
            </a:r>
            <a:r>
              <a:rPr lang="es-MX" sz="1500" dirty="0"/>
              <a:t> (En cuenta corriente o directos ).</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Registro de ingresos y cobranza en forma automática, cada 15 min se reporta la cobranza y se aplica por diferentes escenarios.</a:t>
            </a:r>
          </a:p>
        </p:txBody>
      </p:sp>
      <p:cxnSp>
        <p:nvCxnSpPr>
          <p:cNvPr id="4" name="3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7"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252865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5D08BA-3A75-4D19-A3AE-E3A579103522}" type="slidenum">
              <a:rPr lang="es-MX" smtClean="0"/>
              <a:pPr/>
              <a:t>8</a:t>
            </a:fld>
            <a:endParaRPr lang="es-MX" dirty="0"/>
          </a:p>
        </p:txBody>
      </p:sp>
      <p:sp>
        <p:nvSpPr>
          <p:cNvPr id="3" name="2 CuadroTexto"/>
          <p:cNvSpPr txBox="1"/>
          <p:nvPr/>
        </p:nvSpPr>
        <p:spPr>
          <a:xfrm>
            <a:off x="0" y="1677640"/>
            <a:ext cx="8918713" cy="4939814"/>
          </a:xfrm>
          <a:prstGeom prst="rect">
            <a:avLst/>
          </a:prstGeom>
          <a:noFill/>
        </p:spPr>
        <p:txBody>
          <a:bodyPr wrap="square" rtlCol="0">
            <a:spAutoFit/>
          </a:bodyPr>
          <a:lstStyle/>
          <a:p>
            <a:pPr marL="285750" indent="-285750" algn="just">
              <a:buFont typeface="Wingdings" pitchFamily="2" charset="2"/>
              <a:buChar char="ü"/>
            </a:pPr>
            <a:r>
              <a:rPr lang="es-MX" sz="1500" dirty="0"/>
              <a:t>Pagos automáticos. (utilizando H2H, buzones bancarios o SWIFT (En todo el mundo), pudiendo ser referenciados evitando las línea de captura. </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Monitoreo automático de operaciones vulnerables, riesgosas y de lavado de dinero.</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Monitor de tesorería en línea (Posición, inversiones, deuda, </a:t>
            </a:r>
            <a:r>
              <a:rPr lang="es-MX" sz="1500" dirty="0" err="1"/>
              <a:t>intercompañías</a:t>
            </a:r>
            <a:r>
              <a:rPr lang="es-MX" sz="1500" dirty="0"/>
              <a:t> y CASH </a:t>
            </a:r>
            <a:r>
              <a:rPr lang="es-MX" sz="1500" dirty="0" err="1"/>
              <a:t>FLOW</a:t>
            </a:r>
            <a:r>
              <a:rPr lang="es-MX" sz="1500" dirty="0"/>
              <a:t>).</a:t>
            </a:r>
            <a:br>
              <a:rPr lang="es-MX" sz="1500" dirty="0"/>
            </a:br>
            <a:r>
              <a:rPr lang="es-MX" sz="1500" dirty="0"/>
              <a:t>Envío automático al </a:t>
            </a:r>
            <a:r>
              <a:rPr lang="es-MX" sz="1500" dirty="0" err="1"/>
              <a:t>SAT</a:t>
            </a:r>
            <a:r>
              <a:rPr lang="es-MX" sz="1500" dirty="0"/>
              <a:t> de las operaciones que se tiene que reportar mensualmente.</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Control y registro histórico de financiamientos y provisión de los mismos.</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Eliminación de capturas múltiples eliminando la posibilidad de errores y diferencias generadas por esta causa.</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Encriptación de datos bancarios sensibles, eliminar la posibilidad de editar archivos de banca electrónica, sobre todo para las dispersiones.</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Esquemas de autorización de transacciones electrónicas más robustos y seguros que los que ofrece la Banca Electrónica.</a:t>
            </a:r>
          </a:p>
          <a:p>
            <a:pPr marL="285750" indent="-285750" algn="just">
              <a:buFont typeface="Wingdings" pitchFamily="2" charset="2"/>
              <a:buChar char="ü"/>
            </a:pPr>
            <a:endParaRPr lang="es-MX" sz="1500" dirty="0"/>
          </a:p>
          <a:p>
            <a:pPr marL="285750" indent="-285750" algn="just">
              <a:buFont typeface="Wingdings" pitchFamily="2" charset="2"/>
              <a:buChar char="ü"/>
            </a:pPr>
            <a:r>
              <a:rPr lang="es-MX" sz="1500" dirty="0"/>
              <a:t>Conciliación Banco Contabilidad automática y de forma diaria, simplificando los cierres mensuales detectando errores de forma temprana.</a:t>
            </a:r>
          </a:p>
        </p:txBody>
      </p:sp>
      <p:cxnSp>
        <p:nvCxnSpPr>
          <p:cNvPr id="4" name="3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7" name="Picture 32"/>
          <p:cNvPicPr>
            <a:picLocks noChangeAspect="1" noChangeArrowheads="1"/>
          </p:cNvPicPr>
          <p:nvPr/>
        </p:nvPicPr>
        <p:blipFill>
          <a:blip r:embed="rId3" cstate="print"/>
          <a:srcRect/>
          <a:stretch>
            <a:fillRect/>
          </a:stretch>
        </p:blipFill>
        <p:spPr bwMode="auto">
          <a:xfrm>
            <a:off x="536242" y="458628"/>
            <a:ext cx="1143000" cy="814388"/>
          </a:xfrm>
          <a:prstGeom prst="rect">
            <a:avLst/>
          </a:prstGeom>
          <a:noFill/>
          <a:ln w="9525">
            <a:noFill/>
            <a:round/>
            <a:headEnd/>
            <a:tailEnd/>
          </a:ln>
        </p:spPr>
      </p:pic>
    </p:spTree>
    <p:extLst>
      <p:ext uri="{BB962C8B-B14F-4D97-AF65-F5344CB8AC3E}">
        <p14:creationId xmlns:p14="http://schemas.microsoft.com/office/powerpoint/2010/main" val="329432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5D08BA-3A75-4D19-A3AE-E3A579103522}" type="slidenum">
              <a:rPr lang="es-MX" smtClean="0"/>
              <a:pPr/>
              <a:t>9</a:t>
            </a:fld>
            <a:endParaRPr lang="es-MX"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7889" y="1606038"/>
            <a:ext cx="4692354" cy="251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36 Conector recto"/>
          <p:cNvCxnSpPr/>
          <p:nvPr/>
        </p:nvCxnSpPr>
        <p:spPr>
          <a:xfrm>
            <a:off x="1763688" y="620688"/>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a:spLocks noChangeArrowheads="1"/>
          </p:cNvSpPr>
          <p:nvPr/>
        </p:nvSpPr>
        <p:spPr bwMode="auto">
          <a:xfrm>
            <a:off x="179512" y="332656"/>
            <a:ext cx="8642350" cy="1150938"/>
          </a:xfrm>
          <a:prstGeom prst="rect">
            <a:avLst/>
          </a:prstGeom>
          <a:solidFill>
            <a:srgbClr val="990033"/>
          </a:solidFill>
          <a:ln w="9525">
            <a:noFill/>
            <a:miter lim="800000"/>
            <a:headEnd/>
            <a:tailEnd/>
          </a:ln>
        </p:spPr>
        <p:txBody>
          <a:bodyPr wrap="none" anchor="ctr"/>
          <a:lstStyle/>
          <a:p>
            <a:endParaRPr lang="es-MX" dirty="0">
              <a:solidFill>
                <a:srgbClr val="000000"/>
              </a:solidFill>
            </a:endParaRPr>
          </a:p>
        </p:txBody>
      </p:sp>
      <p:pic>
        <p:nvPicPr>
          <p:cNvPr id="39" name="38 Imagen"/>
          <p:cNvPicPr/>
          <p:nvPr/>
        </p:nvPicPr>
        <p:blipFill>
          <a:blip r:embed="rId3">
            <a:extLst>
              <a:ext uri="{28A0092B-C50C-407E-A947-70E740481C1C}">
                <a14:useLocalDpi xmlns:a14="http://schemas.microsoft.com/office/drawing/2010/main" val="0"/>
              </a:ext>
            </a:extLst>
          </a:blip>
          <a:srcRect/>
          <a:stretch>
            <a:fillRect/>
          </a:stretch>
        </p:blipFill>
        <p:spPr bwMode="auto">
          <a:xfrm>
            <a:off x="6741360" y="544671"/>
            <a:ext cx="1862455" cy="728345"/>
          </a:xfrm>
          <a:prstGeom prst="rect">
            <a:avLst/>
          </a:prstGeom>
          <a:noFill/>
          <a:ln>
            <a:noFill/>
          </a:ln>
        </p:spPr>
      </p:pic>
      <p:pic>
        <p:nvPicPr>
          <p:cNvPr id="40" name="Picture 32"/>
          <p:cNvPicPr>
            <a:picLocks noChangeAspect="1" noChangeArrowheads="1"/>
          </p:cNvPicPr>
          <p:nvPr/>
        </p:nvPicPr>
        <p:blipFill>
          <a:blip r:embed="rId4" cstate="print"/>
          <a:srcRect/>
          <a:stretch>
            <a:fillRect/>
          </a:stretch>
        </p:blipFill>
        <p:spPr bwMode="auto">
          <a:xfrm>
            <a:off x="536242" y="458628"/>
            <a:ext cx="1143000" cy="814388"/>
          </a:xfrm>
          <a:prstGeom prst="rect">
            <a:avLst/>
          </a:prstGeom>
          <a:noFill/>
          <a:ln w="9525">
            <a:noFill/>
            <a:round/>
            <a:headEnd/>
            <a:tailEnd/>
          </a:ln>
        </p:spPr>
      </p:pic>
      <p:sp>
        <p:nvSpPr>
          <p:cNvPr id="33" name="32 CuadroTexto"/>
          <p:cNvSpPr txBox="1"/>
          <p:nvPr/>
        </p:nvSpPr>
        <p:spPr>
          <a:xfrm>
            <a:off x="167888" y="1828801"/>
            <a:ext cx="3983497" cy="2308324"/>
          </a:xfrm>
          <a:prstGeom prst="rect">
            <a:avLst/>
          </a:prstGeom>
          <a:noFill/>
        </p:spPr>
        <p:txBody>
          <a:bodyPr wrap="square" rtlCol="0">
            <a:spAutoFit/>
          </a:bodyPr>
          <a:lstStyle/>
          <a:p>
            <a:pPr algn="just"/>
            <a:r>
              <a:rPr lang="es-MX" dirty="0"/>
              <a:t>Típicamente las tesorerías están mas inmersas en la operación que en tareas de innovación y productividad, derivado de la falta de un sistema adecuado que automatice todas aquellas tareas que no tiene sentido hacer de manera manual. Convirtiendo a esta área en una </a:t>
            </a:r>
            <a:r>
              <a:rPr lang="es-MX" b="1" dirty="0"/>
              <a:t>«TESORERÍA OPERATIVA»</a:t>
            </a:r>
          </a:p>
        </p:txBody>
      </p:sp>
      <p:sp>
        <p:nvSpPr>
          <p:cNvPr id="44" name="43 CuadroTexto"/>
          <p:cNvSpPr txBox="1"/>
          <p:nvPr/>
        </p:nvSpPr>
        <p:spPr>
          <a:xfrm>
            <a:off x="5515609" y="4363867"/>
            <a:ext cx="3385766" cy="2308324"/>
          </a:xfrm>
          <a:prstGeom prst="rect">
            <a:avLst/>
          </a:prstGeom>
          <a:noFill/>
        </p:spPr>
        <p:txBody>
          <a:bodyPr wrap="square" rtlCol="0">
            <a:spAutoFit/>
          </a:bodyPr>
          <a:lstStyle/>
          <a:p>
            <a:pPr algn="just"/>
            <a:r>
              <a:rPr lang="es-MX" dirty="0"/>
              <a:t>SET permite a los tesoreros y su equipo de trabajo disminuir considerablemente los tiempos que invierten diariamente en tareas muchas veces duplicadas, procesos manuales, revisiones, etc. Dando pauta así a una </a:t>
            </a:r>
            <a:r>
              <a:rPr lang="es-MX" b="1" dirty="0"/>
              <a:t>«TESORERÍA ANALÍTICA»</a:t>
            </a: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00" y="4386841"/>
            <a:ext cx="4909323" cy="22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9694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2583</TotalTime>
  <Words>5909</Words>
  <Application>Microsoft Office PowerPoint</Application>
  <PresentationFormat>Presentación en pantalla (4:3)</PresentationFormat>
  <Paragraphs>585</Paragraphs>
  <Slides>42</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8" baseType="lpstr">
      <vt:lpstr>Arial</vt:lpstr>
      <vt:lpstr>Calibri</vt:lpstr>
      <vt:lpstr>Tahoma</vt:lpstr>
      <vt:lpstr>Wingdings</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Job</dc:creator>
  <cp:lastModifiedBy>Roberto Tello Suárez</cp:lastModifiedBy>
  <cp:revision>184</cp:revision>
  <dcterms:created xsi:type="dcterms:W3CDTF">2010-08-03T15:14:15Z</dcterms:created>
  <dcterms:modified xsi:type="dcterms:W3CDTF">2017-08-29T21:18:59Z</dcterms:modified>
</cp:coreProperties>
</file>